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21" r:id="rId1"/>
  </p:sldMasterIdLst>
  <p:sldIdLst>
    <p:sldId id="256" r:id="rId2"/>
    <p:sldId id="262" r:id="rId3"/>
    <p:sldId id="259" r:id="rId4"/>
    <p:sldId id="257" r:id="rId5"/>
    <p:sldId id="258" r:id="rId6"/>
    <p:sldId id="263" r:id="rId7"/>
    <p:sldId id="261" r:id="rId8"/>
    <p:sldId id="264" r:id="rId9"/>
    <p:sldId id="294" r:id="rId10"/>
    <p:sldId id="280" r:id="rId11"/>
    <p:sldId id="283" r:id="rId12"/>
    <p:sldId id="281" r:id="rId13"/>
    <p:sldId id="282" r:id="rId14"/>
    <p:sldId id="284" r:id="rId15"/>
    <p:sldId id="265" r:id="rId16"/>
    <p:sldId id="295" r:id="rId17"/>
    <p:sldId id="296" r:id="rId18"/>
    <p:sldId id="297" r:id="rId19"/>
    <p:sldId id="298" r:id="rId20"/>
    <p:sldId id="299" r:id="rId21"/>
    <p:sldId id="300" r:id="rId22"/>
    <p:sldId id="301" r:id="rId23"/>
    <p:sldId id="302" r:id="rId24"/>
    <p:sldId id="285" r:id="rId25"/>
    <p:sldId id="286" r:id="rId26"/>
    <p:sldId id="287" r:id="rId27"/>
    <p:sldId id="288" r:id="rId28"/>
    <p:sldId id="268" r:id="rId29"/>
    <p:sldId id="290" r:id="rId30"/>
    <p:sldId id="291" r:id="rId31"/>
    <p:sldId id="303" r:id="rId32"/>
    <p:sldId id="292" r:id="rId33"/>
    <p:sldId id="269" r:id="rId34"/>
    <p:sldId id="271" r:id="rId35"/>
    <p:sldId id="293" r:id="rId36"/>
    <p:sldId id="279" r:id="rId37"/>
    <p:sldId id="305" r:id="rId38"/>
    <p:sldId id="272" r:id="rId39"/>
    <p:sldId id="273" r:id="rId40"/>
    <p:sldId id="308" r:id="rId41"/>
    <p:sldId id="274" r:id="rId42"/>
    <p:sldId id="275" r:id="rId43"/>
    <p:sldId id="276" r:id="rId44"/>
    <p:sldId id="304" r:id="rId45"/>
    <p:sldId id="309" r:id="rId46"/>
    <p:sldId id="310" r:id="rId47"/>
    <p:sldId id="311" r:id="rId48"/>
    <p:sldId id="312" r:id="rId49"/>
    <p:sldId id="313" r:id="rId50"/>
    <p:sldId id="314" r:id="rId51"/>
    <p:sldId id="319" r:id="rId52"/>
    <p:sldId id="320" r:id="rId53"/>
    <p:sldId id="325" r:id="rId54"/>
    <p:sldId id="326" r:id="rId55"/>
    <p:sldId id="327" r:id="rId56"/>
    <p:sldId id="328" r:id="rId57"/>
    <p:sldId id="315" r:id="rId58"/>
    <p:sldId id="316" r:id="rId59"/>
    <p:sldId id="317" r:id="rId60"/>
    <p:sldId id="321" r:id="rId61"/>
    <p:sldId id="322" r:id="rId62"/>
    <p:sldId id="323" r:id="rId63"/>
    <p:sldId id="324" r:id="rId64"/>
    <p:sldId id="318" r:id="rId65"/>
    <p:sldId id="329" r:id="rId6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tvishnu241@outlook.com" initials="" lastIdx="1" clrIdx="0">
    <p:extLst>
      <p:ext uri="{19B8F6BF-5375-455C-9EA6-DF929625EA0E}">
        <p15:presenceInfo xmlns:p15="http://schemas.microsoft.com/office/powerpoint/2012/main" userId="f8c5aaffe9ee005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2" d="100"/>
          <a:sy n="82" d="100"/>
        </p:scale>
        <p:origin x="720" y="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commentAuthors" Target="commentAuthor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4BDF68E2-58F2-4D09-BE8B-E3BD06533059}" type="datetimeFigureOut">
              <a:rPr lang="en-US" smtClean="0"/>
              <a:t>11/26/2023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248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11/26/2023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48434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11/26/2023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94334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11/26/2023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54546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11/26/2023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70305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11/26/2023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98416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11/26/2023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34500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2E2D6473-DF6D-4702-B328-E0DD40540A4E}" type="datetimeFigureOut">
              <a:rPr lang="en-US" smtClean="0"/>
              <a:t>11/26/2023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0163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E26F7E3A-B166-407D-9866-32884E7D5B37}" type="datetimeFigureOut">
              <a:rPr lang="en-US" smtClean="0"/>
              <a:t>11/26/2023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351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11/26/2023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618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11/26/2023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32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11/26/2023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197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11/26/2023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47541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11/26/2023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319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11/26/2023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98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t>11/26/2023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443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11/26/2023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88594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11/26/2023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177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2" r:id="rId1"/>
    <p:sldLayoutId id="2147483923" r:id="rId2"/>
    <p:sldLayoutId id="2147483924" r:id="rId3"/>
    <p:sldLayoutId id="2147483925" r:id="rId4"/>
    <p:sldLayoutId id="2147483926" r:id="rId5"/>
    <p:sldLayoutId id="2147483927" r:id="rId6"/>
    <p:sldLayoutId id="2147483928" r:id="rId7"/>
    <p:sldLayoutId id="2147483929" r:id="rId8"/>
    <p:sldLayoutId id="2147483930" r:id="rId9"/>
    <p:sldLayoutId id="2147483931" r:id="rId10"/>
    <p:sldLayoutId id="2147483932" r:id="rId11"/>
    <p:sldLayoutId id="2147483933" r:id="rId12"/>
    <p:sldLayoutId id="2147483934" r:id="rId13"/>
    <p:sldLayoutId id="2147483935" r:id="rId14"/>
    <p:sldLayoutId id="2147483936" r:id="rId15"/>
    <p:sldLayoutId id="2147483937" r:id="rId16"/>
    <p:sldLayoutId id="214748393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17E6B-4EE9-690F-AE69-0809B6657D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600635"/>
            <a:ext cx="9235139" cy="4176746"/>
          </a:xfrm>
        </p:spPr>
        <p:txBody>
          <a:bodyPr>
            <a:normAutofit/>
          </a:bodyPr>
          <a:lstStyle/>
          <a:p>
            <a:pPr algn="ctr"/>
            <a:r>
              <a:rPr lang="en-US" sz="9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anose="0208090404030B020404" pitchFamily="18" charset="0"/>
              </a:rPr>
              <a:t>Stem cells</a:t>
            </a:r>
            <a:endParaRPr lang="en-IN" sz="9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oper Black" panose="0208090404030B0204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BCD0D8-DD45-E4A6-2DA0-1E28CE24F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3171" y="4785538"/>
            <a:ext cx="8825658" cy="86142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Bernard MT Condensed" panose="02050806060905020404" pitchFamily="18" charset="0"/>
              </a:rPr>
              <a:t>Unlocking potential for regenerative medicine</a:t>
            </a:r>
            <a:endParaRPr lang="en-IN" sz="3200" b="1" dirty="0">
              <a:latin typeface="Bernard MT Condensed" panose="02050806060905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95461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BFB107-AA6E-6BC7-A1B8-E5C47BAA8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277" y="838200"/>
            <a:ext cx="8761413" cy="706964"/>
          </a:xfrm>
        </p:spPr>
        <p:txBody>
          <a:bodyPr/>
          <a:lstStyle/>
          <a:p>
            <a:r>
              <a:rPr lang="en-US" sz="4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Embryonic stem cells</a:t>
            </a:r>
            <a:endParaRPr lang="en-IN" sz="44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D51AD9-C6EE-ACCD-921E-DFE678DF5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2277" y="2603500"/>
            <a:ext cx="9897063" cy="3416300"/>
          </a:xfrm>
        </p:spPr>
        <p:txBody>
          <a:bodyPr>
            <a:normAutofit fontScale="25000" lnSpcReduction="20000"/>
          </a:bodyPr>
          <a:lstStyle/>
          <a:p>
            <a:pPr marL="0" indent="0" algn="l">
              <a:buNone/>
            </a:pPr>
            <a:endParaRPr lang="en-US" b="1" i="0" dirty="0">
              <a:solidFill>
                <a:srgbClr val="231F20"/>
              </a:solidFill>
              <a:effectLst/>
              <a:latin typeface="Proxima Nova"/>
            </a:endParaRPr>
          </a:p>
          <a:p>
            <a:pPr algn="l"/>
            <a:r>
              <a:rPr lang="en-US" sz="8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From the very earliest stage of pregnancy, after the sperm fertilizes the egg, an embryo forms.</a:t>
            </a:r>
          </a:p>
          <a:p>
            <a:pPr algn="l"/>
            <a:endParaRPr lang="en-US" sz="8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8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Around </a:t>
            </a:r>
            <a:r>
              <a:rPr lang="en-US" sz="8000" b="0" i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3–5</a:t>
            </a:r>
            <a:r>
              <a:rPr lang="en-US" sz="8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days after a sperm fertilizes an egg, the embryo takes the form of a </a:t>
            </a:r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blastocyst </a:t>
            </a:r>
            <a:r>
              <a:rPr lang="en-US" sz="8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or ball of cells.</a:t>
            </a:r>
          </a:p>
          <a:p>
            <a:pPr algn="l"/>
            <a:endParaRPr lang="en-US" sz="8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8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blastocyst contains stem cells and will later implant in the womb.</a:t>
            </a:r>
          </a:p>
          <a:p>
            <a:pPr marL="0" indent="0" algn="l">
              <a:buNone/>
            </a:pPr>
            <a:endParaRPr lang="en-US" sz="8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8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Embryonic stem cells come from a blastocyst that is 4–5 days old.</a:t>
            </a:r>
          </a:p>
          <a:p>
            <a:pPr marL="0" indent="0">
              <a:buNone/>
            </a:pPr>
            <a:br>
              <a:rPr lang="en-US" sz="6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IN" sz="6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62954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2A0B2-4238-40FE-0814-565706FFDE6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63690" y="1696570"/>
            <a:ext cx="10043580" cy="4228369"/>
          </a:xfrm>
        </p:spPr>
        <p:txBody>
          <a:bodyPr/>
          <a:lstStyle/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When scientists take stem cells from embryos, these are usually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extra embryos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that result from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in vitro fertilization (IVF).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In IVF clinics, the doctors fertilize several eggs in a test tube, to ensure that at least one survives. 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They will then implant a limited number of eggs to start a pregnancy.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28083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838E6-3622-7828-022B-130A049F4C3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54359" y="1474694"/>
            <a:ext cx="10052912" cy="4366269"/>
          </a:xfrm>
        </p:spPr>
        <p:txBody>
          <a:bodyPr>
            <a:normAutofit fontScale="40000" lnSpcReduction="20000"/>
          </a:bodyPr>
          <a:lstStyle/>
          <a:p>
            <a:pPr algn="l"/>
            <a:r>
              <a:rPr lang="en-US" sz="5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When a sperm fertilizes an egg, these cells combine to form a single cell called a</a:t>
            </a:r>
            <a:r>
              <a:rPr lang="en-US" sz="5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zygote</a:t>
            </a:r>
            <a:r>
              <a:rPr lang="en-US" sz="5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algn="l"/>
            <a:endParaRPr lang="en-US" sz="5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5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This single-celled zygote then starts to divide, forming </a:t>
            </a:r>
            <a:r>
              <a:rPr lang="en-US" sz="5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2, 4, 8, 16 cells</a:t>
            </a:r>
            <a:r>
              <a:rPr lang="en-US" sz="5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and so on. Now it is an</a:t>
            </a:r>
            <a:r>
              <a:rPr lang="en-US" sz="5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embryo</a:t>
            </a:r>
            <a:r>
              <a:rPr lang="en-US" sz="5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algn="l"/>
            <a:endParaRPr lang="en-US" sz="5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5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Soon, and before the embryo implants in the uterus, this mass of around </a:t>
            </a:r>
            <a:r>
              <a:rPr lang="en-US" sz="5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150–200 cells </a:t>
            </a:r>
            <a:r>
              <a:rPr lang="en-US" sz="5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is the </a:t>
            </a:r>
            <a:r>
              <a:rPr lang="en-US" sz="5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blastocyst</a:t>
            </a:r>
            <a:r>
              <a:rPr lang="en-US" sz="5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 </a:t>
            </a:r>
          </a:p>
          <a:p>
            <a:pPr marL="0" indent="0" algn="l">
              <a:buNone/>
            </a:pPr>
            <a:endParaRPr lang="en-US" sz="5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5000" b="1" i="1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blastocyst consists of two parts: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5000" b="0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an outer cell mass that becomes part of the placenta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5000" b="0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an inner cell mass that will develop into the human body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5625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5E918-E0CD-AB98-5B9D-39BD4BD075F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42392" y="1882589"/>
            <a:ext cx="10209702" cy="4005028"/>
          </a:xfrm>
        </p:spPr>
        <p:txBody>
          <a:bodyPr/>
          <a:lstStyle/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inner cell mass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is where embryonic stem cells are found. 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Scientists call these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totipotent cells. 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term totipotent refer to the fact that they have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total potential to develop into any cell in the body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With the right stimulation, the cells can become blood cells, skin cells, and all the other cell types that a body needs.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64363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05487-F40A-78D0-E8B1-CC016EE71C3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45029" y="2017059"/>
            <a:ext cx="10035347" cy="3879888"/>
          </a:xfrm>
        </p:spPr>
        <p:txBody>
          <a:bodyPr/>
          <a:lstStyle/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In early pregnancy, the blastocyst stage continues for about 5 days before the embryo implants in the uterus, or womb. </a:t>
            </a:r>
          </a:p>
          <a:p>
            <a:pPr algn="l"/>
            <a:endParaRPr lang="en-US" sz="200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At this stage, stem cells begin to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differentiate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Embryonic stem cells can differentiate into more cell types than adult stem cells.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45061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F047699-AE23-1D1D-4477-C5B90DFBA46E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2"/>
          <a:srcRect t="11174"/>
          <a:stretch/>
        </p:blipFill>
        <p:spPr>
          <a:xfrm>
            <a:off x="5629835" y="1720849"/>
            <a:ext cx="5469297" cy="414412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289D17E-886C-CAC3-49F2-0801A76459DE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1007706" y="1720850"/>
            <a:ext cx="4487659" cy="4222750"/>
          </a:xfrm>
        </p:spPr>
        <p:txBody>
          <a:bodyPr>
            <a:noAutofit/>
          </a:bodyPr>
          <a:lstStyle/>
          <a:p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fertilized egg begins to divide immediately.</a:t>
            </a:r>
          </a:p>
          <a:p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All the cells in the young embryo are totipotent cells. </a:t>
            </a:r>
          </a:p>
          <a:p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These cells form a hollow structure within a few days. </a:t>
            </a:r>
          </a:p>
          <a:p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Cells in one region group together to form the inner cell mass. </a:t>
            </a:r>
          </a:p>
          <a:p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This contains pluripotent cells that make up the developing </a:t>
            </a:r>
            <a:r>
              <a:rPr lang="en-US" sz="2000" b="0" i="0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foetus</a:t>
            </a:r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  <a:endParaRPr lang="en-I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40282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4288E-B0F7-C898-DD33-3024E42A2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012" y="559836"/>
            <a:ext cx="10860833" cy="1287625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doni MT Condensed" panose="02070606080606020203" pitchFamily="18" charset="0"/>
              </a:rPr>
              <a:t>The embryonic stem cells can be further classified into:</a:t>
            </a:r>
            <a:endPara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doni MT Condensed" panose="020706060806060202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FFBBC-9D26-1D3A-4391-BB71D36A6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1012" y="2603500"/>
            <a:ext cx="10049070" cy="3293447"/>
          </a:xfrm>
        </p:spPr>
        <p:txBody>
          <a:bodyPr>
            <a:normAutofit/>
          </a:bodyPr>
          <a:lstStyle/>
          <a:p>
            <a:pPr>
              <a:buFont typeface="+mj-lt"/>
              <a:buAutoNum type="alphaLcParenR"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Totipotent stem cells</a:t>
            </a:r>
          </a:p>
          <a:p>
            <a:pPr>
              <a:buFont typeface="+mj-lt"/>
              <a:buAutoNum type="alphaLcParenR"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Pluripotent stem cells</a:t>
            </a:r>
          </a:p>
          <a:p>
            <a:pPr>
              <a:buFont typeface="+mj-lt"/>
              <a:buAutoNum type="alphaLcParenR"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Multipotent stem cells</a:t>
            </a:r>
          </a:p>
          <a:p>
            <a:pPr>
              <a:buFont typeface="+mj-lt"/>
              <a:buAutoNum type="alphaLcParenR"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Oligopotent stem cells</a:t>
            </a:r>
          </a:p>
          <a:p>
            <a:pPr>
              <a:buFont typeface="+mj-lt"/>
              <a:buAutoNum type="alphaLcParenR"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Unipotent stem cells</a:t>
            </a:r>
            <a:endParaRPr lang="en-IN" sz="2000" b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18584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2886E-282F-B06B-B86E-C5C720F71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753035"/>
            <a:ext cx="8761413" cy="706964"/>
          </a:xfrm>
        </p:spPr>
        <p:txBody>
          <a:bodyPr/>
          <a:lstStyle/>
          <a:p>
            <a:r>
              <a:rPr lang="en-US" sz="40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Totipotent stem cells [Omnipotent cells]</a:t>
            </a:r>
            <a:endParaRPr lang="en-IN" sz="40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D8FF2515-5853-AE84-C463-2A122F74B22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/>
        </p:blipFill>
        <p:spPr>
          <a:xfrm>
            <a:off x="6211889" y="2688665"/>
            <a:ext cx="4922276" cy="34163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492BEC-19A9-E685-B928-7CA8699D00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54954" y="2688665"/>
            <a:ext cx="4825160" cy="3416300"/>
          </a:xfrm>
        </p:spPr>
        <p:txBody>
          <a:bodyPr>
            <a:normAutofit fontScale="92500" lnSpcReduction="20000"/>
          </a:bodyPr>
          <a:lstStyle/>
          <a:p>
            <a:pPr marL="0" indent="0" algn="l">
              <a:buNone/>
            </a:pPr>
            <a:endParaRPr lang="en-US" b="0" i="0" dirty="0">
              <a:solidFill>
                <a:srgbClr val="231F20"/>
              </a:solidFill>
              <a:effectLst/>
              <a:latin typeface="Proxima Nova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These stem cells can </a:t>
            </a:r>
            <a:r>
              <a:rPr lang="en-US" sz="2000" b="0" i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differentiate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into all possible cell types.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first few cells that appear as the zygote starts to divide are totipotent.</a:t>
            </a:r>
          </a:p>
          <a:p>
            <a:pPr algn="l"/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Can develop into a fully functional living organism.</a:t>
            </a:r>
          </a:p>
          <a:p>
            <a:pPr algn="l"/>
            <a:r>
              <a:rPr lang="en-US" sz="2000" b="0" i="0" dirty="0" err="1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Eg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: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Fertilized egg</a:t>
            </a:r>
          </a:p>
          <a:p>
            <a:pPr marL="0" indent="0">
              <a:buNone/>
            </a:pPr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93538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4E247253-062E-C845-63D0-301D2B9E9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4360" y="838199"/>
            <a:ext cx="8862008" cy="706964"/>
          </a:xfrm>
        </p:spPr>
        <p:txBody>
          <a:bodyPr/>
          <a:lstStyle/>
          <a:p>
            <a:r>
              <a:rPr lang="en-US" sz="4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Pluripotent stem cells</a:t>
            </a:r>
            <a:endParaRPr lang="en-IN" sz="44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517AB2B-AAD8-3BFC-5A01-79FEA17F17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4360" y="2603501"/>
            <a:ext cx="4907169" cy="3416300"/>
          </a:xfrm>
        </p:spPr>
        <p:txBody>
          <a:bodyPr>
            <a:normAutofit/>
          </a:bodyPr>
          <a:lstStyle/>
          <a:p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These cells can differentiate into almost any cell type.</a:t>
            </a:r>
          </a:p>
          <a:p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Cells from the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early embryo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are pluripotent.</a:t>
            </a:r>
          </a:p>
          <a:p>
            <a:pPr marL="0" indent="0">
              <a:buNone/>
            </a:pPr>
            <a:endParaRPr lang="en-US" dirty="0">
              <a:solidFill>
                <a:srgbClr val="231F20"/>
              </a:solidFill>
              <a:latin typeface="Proxima Nova"/>
            </a:endParaRPr>
          </a:p>
          <a:p>
            <a:endParaRPr lang="en-US" dirty="0">
              <a:solidFill>
                <a:srgbClr val="231F20"/>
              </a:solidFill>
              <a:latin typeface="Proxima Nova"/>
            </a:endParaRPr>
          </a:p>
          <a:p>
            <a:endParaRPr lang="en-IN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070D44D0-B0E5-7E52-7345-B6C0771A330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5402"/>
          <a:stretch/>
        </p:blipFill>
        <p:spPr>
          <a:xfrm>
            <a:off x="6230473" y="2603501"/>
            <a:ext cx="4825158" cy="34163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719129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4AEC802-708F-801F-0899-6F945C921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90" y="824754"/>
            <a:ext cx="8852677" cy="706964"/>
          </a:xfrm>
        </p:spPr>
        <p:txBody>
          <a:bodyPr/>
          <a:lstStyle/>
          <a:p>
            <a:r>
              <a:rPr lang="en-US" sz="4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Multipotent stem cells</a:t>
            </a:r>
            <a:endParaRPr lang="en-IN" sz="44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B1C88A0-9C94-F9B9-C255-B26F4F3A9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3690" y="2603499"/>
            <a:ext cx="10016686" cy="3429747"/>
          </a:xfrm>
        </p:spPr>
        <p:txBody>
          <a:bodyPr/>
          <a:lstStyle/>
          <a:p>
            <a:pPr marL="0" indent="0">
              <a:buNone/>
            </a:pPr>
            <a:r>
              <a:rPr lang="en-US" sz="18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These differentiate into a </a:t>
            </a:r>
            <a:r>
              <a:rPr lang="en-US" sz="18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closely related cell type</a:t>
            </a:r>
            <a:r>
              <a:rPr lang="en-US" sz="18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marL="0" indent="0">
              <a:buNone/>
            </a:pPr>
            <a:r>
              <a:rPr lang="en-US" sz="1800" b="0" i="0" dirty="0" err="1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Eg:the</a:t>
            </a:r>
            <a:r>
              <a:rPr lang="en-US" sz="18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</a:t>
            </a:r>
            <a:r>
              <a:rPr lang="en-US" sz="18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hematopoietic stem cells </a:t>
            </a:r>
            <a:r>
              <a:rPr lang="en-US" sz="18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differentiate into </a:t>
            </a:r>
            <a:r>
              <a:rPr lang="en-US" sz="18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red blood cells</a:t>
            </a:r>
            <a:r>
              <a:rPr lang="en-US" sz="18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and </a:t>
            </a:r>
            <a:r>
              <a:rPr lang="en-US" sz="18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white blood cells</a:t>
            </a:r>
            <a:r>
              <a:rPr lang="en-US" sz="18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  <a:endParaRPr lang="en-US" sz="18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04913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BE9841-55E0-D756-EC8B-C1AE72000B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8388" y="4971179"/>
            <a:ext cx="8825659" cy="860400"/>
          </a:xfrm>
        </p:spPr>
        <p:txBody>
          <a:bodyPr/>
          <a:lstStyle/>
          <a:p>
            <a:pPr algn="ctr"/>
            <a:r>
              <a:rPr lang="en-US" b="1" i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20B0502040204020203" pitchFamily="2" charset="0"/>
              </a:rPr>
              <a:t>“Stem cells are special human cells that can develop into many different types of cells, from muscle cells to brain cells.”</a:t>
            </a:r>
            <a:endParaRPr lang="en-IN" b="1" i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28183A-6360-037C-525D-99D9BF63F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4935" y="2517743"/>
            <a:ext cx="8825660" cy="1822514"/>
          </a:xfrm>
        </p:spPr>
        <p:txBody>
          <a:bodyPr/>
          <a:lstStyle/>
          <a:p>
            <a:pPr algn="ctr"/>
            <a:r>
              <a:rPr 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ackadder ITC" panose="04020505051007020D02" pitchFamily="82" charset="0"/>
              </a:rPr>
              <a:t>Stem cells</a:t>
            </a:r>
            <a:endParaRPr lang="en-IN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ackadder ITC" panose="04020505051007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06155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94EEBC-A00D-A3C9-9706-6DE46E96A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53" y="1685365"/>
            <a:ext cx="10237694" cy="431675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9824781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BCE8C-E5CB-97A2-40E8-51A60EB41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06" y="819812"/>
            <a:ext cx="8908661" cy="706964"/>
          </a:xfrm>
        </p:spPr>
        <p:txBody>
          <a:bodyPr/>
          <a:lstStyle/>
          <a:p>
            <a:r>
              <a:rPr lang="en-US" sz="4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Oligopotent stem cells</a:t>
            </a:r>
            <a:endParaRPr lang="en-IN" sz="44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5C912E-B7EE-749B-6A65-DA8B5D77D1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7706" y="2603500"/>
            <a:ext cx="10108528" cy="3537324"/>
          </a:xfrm>
        </p:spPr>
        <p:txBody>
          <a:bodyPr/>
          <a:lstStyle/>
          <a:p>
            <a:r>
              <a:rPr lang="en-US" b="1" i="0" dirty="0">
                <a:solidFill>
                  <a:srgbClr val="444444"/>
                </a:solidFill>
                <a:effectLst/>
                <a:latin typeface="Bookman Old Style" panose="02050604050505020204" pitchFamily="18" charset="0"/>
              </a:rPr>
              <a:t> 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Adult lymphoid </a:t>
            </a:r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or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myeloid cells </a:t>
            </a:r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are oligopotent.</a:t>
            </a:r>
          </a:p>
          <a:p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They can differentiate into a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few different types </a:t>
            </a:r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of cells.</a:t>
            </a:r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352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EFFA4-3B0C-C05D-321F-0A3B506A5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7666" y="833718"/>
            <a:ext cx="8768702" cy="706964"/>
          </a:xfrm>
        </p:spPr>
        <p:txBody>
          <a:bodyPr/>
          <a:lstStyle/>
          <a:p>
            <a:r>
              <a:rPr lang="en-US" sz="4400" b="1" u="sng" dirty="0">
                <a:latin typeface="Bernard MT Condensed" panose="02050806060905020404" pitchFamily="18" charset="0"/>
              </a:rPr>
              <a:t>Unipotent stem cells</a:t>
            </a:r>
            <a:endParaRPr lang="en-IN" sz="4400" b="1" u="sng" dirty="0">
              <a:latin typeface="Bernard MT Condensed" panose="020508060609050204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663FD-59CB-67C1-36C0-87D773D146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7666" y="2603500"/>
            <a:ext cx="9986499" cy="3420782"/>
          </a:xfrm>
        </p:spPr>
        <p:txBody>
          <a:bodyPr>
            <a:normAutofit/>
          </a:bodyPr>
          <a:lstStyle/>
          <a:p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They can produce cells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only of their own type</a:t>
            </a:r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 </a:t>
            </a:r>
          </a:p>
          <a:p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Since they have the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ability to renew themselves</a:t>
            </a:r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they are known as unipotent stem cells.</a:t>
            </a:r>
          </a:p>
          <a:p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E.g.,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Muscle stem cells</a:t>
            </a:r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  <a:endParaRPr lang="en-I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964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0793EB-685E-A50F-4395-1BBD50A36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220" y="1470212"/>
            <a:ext cx="8789437" cy="445472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4120133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E1418-96E1-5635-D1B5-068EF566C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344" y="838200"/>
            <a:ext cx="8806024" cy="706964"/>
          </a:xfrm>
        </p:spPr>
        <p:txBody>
          <a:bodyPr/>
          <a:lstStyle/>
          <a:p>
            <a:r>
              <a:rPr lang="en-US" sz="4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Adult stem cells</a:t>
            </a:r>
            <a:endParaRPr lang="en-IN" sz="44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C48D4-9B45-F18B-6927-E07F4BBFB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0344" y="2603500"/>
            <a:ext cx="10023821" cy="3416300"/>
          </a:xfrm>
        </p:spPr>
        <p:txBody>
          <a:bodyPr>
            <a:normAutofit/>
          </a:bodyPr>
          <a:lstStyle/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 person’s body contains stem cells throughout their life. 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body can use these stem cells whenever it needs them.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Also called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tissue-specific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or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somatic stem cells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adult stem cells exist throughout the body from the time an embryo develops.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cells are in a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non-specific state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but they are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more specialized than embryonic stem cells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They remain in this state until the body needs them for a specific purpose, say, as skin or muscle cells.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264500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113B0-EC37-B385-0191-83D2E6328DDE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138334" y="1783976"/>
            <a:ext cx="9959971" cy="4094310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Day-to-day living means the body is constantly renewing its tissues.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In some parts of the body, such as the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gut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and 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bone marro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w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stem cells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regularly divide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to produce new body tissues for maintenance and repair.</a:t>
            </a:r>
          </a:p>
          <a:p>
            <a:pPr algn="l"/>
            <a:r>
              <a:rPr lang="en-US" sz="2000" b="1" i="1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Stem cells are present inside different types of tissue. Scientists have found stem cells in tissues, including: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brain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bone marrow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blood and blood vessels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skeletal muscles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skin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liver</a:t>
            </a:r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4177768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663A31-9E7F-7AFC-BD5B-317186B8C6B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23731" y="2079813"/>
            <a:ext cx="10147680" cy="3854456"/>
          </a:xfrm>
        </p:spPr>
        <p:txBody>
          <a:bodyPr>
            <a:normAutofit/>
          </a:bodyPr>
          <a:lstStyle/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However, stem cells can be difficult to find. 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They can stay non-dividing and non-specific for years until the body summons them to repair or grow new tissue.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Adult stem cells can divide or self-renew indefinitely.</a:t>
            </a:r>
          </a:p>
          <a:p>
            <a:pPr algn="l"/>
            <a:endParaRPr lang="en-US" sz="2000" b="0" i="0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This means they can generate various cell types from the originating organ or even regenerate the original organ, entirely.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505173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86E465-3BEA-DEA4-4E13-5AC2C1FD9BA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23731" y="2079812"/>
            <a:ext cx="10210434" cy="3939988"/>
          </a:xfrm>
        </p:spPr>
        <p:txBody>
          <a:bodyPr/>
          <a:lstStyle/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This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division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and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regeneration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are how a skin wound heals, or how an organ such as the </a:t>
            </a:r>
            <a:r>
              <a:rPr lang="en-US" sz="2000" b="0" i="0" dirty="0" err="1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liver,for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example, can repair itself after damage.</a:t>
            </a:r>
          </a:p>
          <a:p>
            <a:pPr marL="0" indent="0" algn="l">
              <a:buNone/>
            </a:pPr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In the past,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scientists believed adult stem cells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could only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differentiate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based on their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tissue of origin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However,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some evidence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now suggests that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they can differentiate to become other cell types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as well.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17973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18B5E01-6052-2BD2-C1E8-283FC13EE66C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942391" y="1900518"/>
            <a:ext cx="4633655" cy="4119282"/>
          </a:xfrm>
        </p:spPr>
        <p:txBody>
          <a:bodyPr>
            <a:normAutofit fontScale="92500"/>
          </a:bodyPr>
          <a:lstStyle/>
          <a:p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These stem cells are obtained 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from developed organs and tissues. </a:t>
            </a:r>
          </a:p>
          <a:p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They can 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repair and replace the damaged tissues 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in the region where they are located. For 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eg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hematopoietic stem cells are found in the bone marrow. </a:t>
            </a:r>
          </a:p>
          <a:p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These stem cells are used in 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bone marrow transplants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to 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treat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specific types of 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cancers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  <a:endParaRPr lang="en-I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E5EB4E1-50E1-E09E-3D12-D9C406347CF8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6095999" y="1900517"/>
            <a:ext cx="4975413" cy="411928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4817357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564FDE6-A8D1-A3E2-E9B6-45374C6FC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838199"/>
            <a:ext cx="8761413" cy="706964"/>
          </a:xfrm>
        </p:spPr>
        <p:txBody>
          <a:bodyPr/>
          <a:lstStyle/>
          <a:p>
            <a:r>
              <a:rPr lang="en-US" sz="4400" b="1" u="sng" dirty="0">
                <a:latin typeface="Bernard MT Condensed" panose="02050806060905020404" pitchFamily="18" charset="0"/>
              </a:rPr>
              <a:t>Induced pluripotent stem cells[	IPS]</a:t>
            </a:r>
            <a:endParaRPr lang="en-IN" sz="4400" b="1" u="sng" dirty="0">
              <a:latin typeface="Bernard MT Condensed" panose="02050806060905020404" pitchFamily="18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E62D06-DA5B-2668-FBB7-8C62DB9792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5605836" cy="3416300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Scientists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create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these in a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lab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using skin cells and other tissue-specific cells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These cells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behave in a similar way to embryonic stem cells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so they could be useful for developing a range of therapies.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However, more research and development is necessary.</a:t>
            </a:r>
          </a:p>
          <a:p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BC9C822-0B8D-E241-069E-497A9C1F3E3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851838" y="2603501"/>
            <a:ext cx="4273361" cy="34163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042834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66DF7A0-1419-233E-CD76-2600DAA4F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682" y="1787723"/>
            <a:ext cx="2789516" cy="1631576"/>
          </a:xfrm>
        </p:spPr>
        <p:txBody>
          <a:bodyPr/>
          <a:lstStyle/>
          <a:p>
            <a:r>
              <a:rPr 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ackadder ITC" panose="04020505051007020D02" pitchFamily="82" charset="0"/>
              </a:rPr>
              <a:t>Stem cells: 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ackadder ITC" panose="04020505051007020D02" pitchFamily="82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773ADB3-7081-FB17-DF91-CDF6EF0983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6682" y="3429000"/>
            <a:ext cx="3497726" cy="1263426"/>
          </a:xfrm>
        </p:spPr>
        <p:txBody>
          <a:bodyPr>
            <a:norm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ackadder ITC" panose="04020505051007020D02" pitchFamily="82" charset="0"/>
              </a:rPr>
              <a:t>The body’s master cells.</a:t>
            </a:r>
            <a:endParaRPr lang="en-IN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ackadder ITC" panose="04020505051007020D02" pitchFamily="82" charset="0"/>
            </a:endParaRP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8269F9FD-8FDF-9370-16B2-CA2DCFB5F2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81675" y="1787723"/>
            <a:ext cx="5189538" cy="389215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887105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E52A2-3D1E-D63E-2B5D-0F701457470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89045" y="1882588"/>
            <a:ext cx="10136154" cy="4061012"/>
          </a:xfrm>
        </p:spPr>
        <p:txBody>
          <a:bodyPr/>
          <a:lstStyle/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To grow stem cells, scientists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first extract samples from adult tissue or an embryo.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They then place these cells in a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controlled culture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where they will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divide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and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reproduce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but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not specialize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further.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1" i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Stem cells that are dividing and reproducing in a controlled culture are called a </a:t>
            </a:r>
            <a:r>
              <a:rPr lang="en-US" sz="2000" b="1" i="1" u="sng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stem-cell line</a:t>
            </a:r>
            <a:r>
              <a:rPr lang="en-US" sz="2000" b="1" i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395954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A3EBF0-A5B1-5730-8D6B-962C976B7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258" y="1506071"/>
            <a:ext cx="10094259" cy="45002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8514578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F8D5B-A743-ACEC-D847-E9C6ECF5F24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82350" y="1927412"/>
            <a:ext cx="10060777" cy="4025519"/>
          </a:xfrm>
        </p:spPr>
        <p:txBody>
          <a:bodyPr/>
          <a:lstStyle/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Researchers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manage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and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share stem-cell lines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for different purposes.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1" i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They can stimulate the stem cells to specialize in a particular way. This process is known as </a:t>
            </a:r>
            <a:r>
              <a:rPr lang="en-US" sz="2000" b="1" i="1" u="sng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directed differentiation.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Until now, it has been easier to grow large numbers of embryonic stem cells than adult stem cells. 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However, scientists are making progress with both cell types.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79483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AC9BEC1-E9A4-AA1B-1EE2-637487F056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73020" y="1900518"/>
            <a:ext cx="10043214" cy="3977768"/>
          </a:xfrm>
        </p:spPr>
        <p:txBody>
          <a:bodyPr>
            <a:normAutofit fontScale="92500" lnSpcReduction="10000"/>
          </a:bodyPr>
          <a:lstStyle/>
          <a:p>
            <a:r>
              <a:rPr lang="en-US" sz="22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These cells have been tested and arranged by converting tissue-specific cells into embryonic cells in the lab. </a:t>
            </a:r>
          </a:p>
          <a:p>
            <a:endParaRPr lang="en-US" sz="2200" b="0" i="0" dirty="0">
              <a:solidFill>
                <a:srgbClr val="44444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r>
              <a:rPr lang="en-US" sz="22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These cells </a:t>
            </a:r>
            <a:r>
              <a:rPr lang="en-US" sz="22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are accepted as an </a:t>
            </a:r>
            <a:r>
              <a:rPr lang="en-US" sz="22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important tool </a:t>
            </a:r>
            <a:r>
              <a:rPr lang="en-US" sz="22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to learn about </a:t>
            </a:r>
            <a:r>
              <a:rPr lang="en-US" sz="22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normal development, onset and progression of the disease </a:t>
            </a:r>
            <a:r>
              <a:rPr lang="en-US" sz="22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and are also helpful in testing various drugs.</a:t>
            </a:r>
          </a:p>
          <a:p>
            <a:endParaRPr lang="en-US" sz="2200" b="0" i="0" dirty="0">
              <a:solidFill>
                <a:srgbClr val="44444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r>
              <a:rPr lang="en-US" sz="22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These stem cells share the </a:t>
            </a:r>
            <a:r>
              <a:rPr lang="en-US" sz="22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same characteristics as embryonic cells </a:t>
            </a:r>
            <a:r>
              <a:rPr lang="en-US" sz="22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do.</a:t>
            </a:r>
          </a:p>
          <a:p>
            <a:endParaRPr lang="en-US" sz="2200" dirty="0">
              <a:solidFill>
                <a:srgbClr val="44444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r>
              <a:rPr lang="en-US" sz="22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They also have the potential to give rise to all the different types of cells in the human body.</a:t>
            </a:r>
            <a:endParaRPr lang="en-IN" sz="2200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endParaRPr lang="en-US" b="0" i="0" dirty="0">
              <a:solidFill>
                <a:srgbClr val="44444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</a:endParaRPr>
          </a:p>
          <a:p>
            <a:endParaRPr lang="en-US" dirty="0">
              <a:solidFill>
                <a:srgbClr val="444444"/>
              </a:solidFill>
              <a:latin typeface="Poppins" panose="00000500000000000000" pitchFamily="2" charset="0"/>
            </a:endParaRP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6D5C53-64DA-E5DB-FB36-AB40B70042D5}"/>
              </a:ext>
            </a:extLst>
          </p:cNvPr>
          <p:cNvSpPr txBox="1"/>
          <p:nvPr/>
        </p:nvSpPr>
        <p:spPr>
          <a:xfrm>
            <a:off x="1622611" y="2404352"/>
            <a:ext cx="829375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b="0" i="0" dirty="0">
              <a:solidFill>
                <a:srgbClr val="444444"/>
              </a:solidFill>
              <a:effectLst/>
              <a:latin typeface="Poppins" panose="00000500000000000000" pitchFamily="2" charset="0"/>
            </a:endParaRPr>
          </a:p>
          <a:p>
            <a:endParaRPr lang="en-US" b="0" i="0" dirty="0">
              <a:solidFill>
                <a:srgbClr val="444444"/>
              </a:solidFill>
              <a:effectLst/>
              <a:latin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0489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FF30C18-77CA-7F14-4331-09B56002F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8336" y="838199"/>
            <a:ext cx="8778032" cy="706964"/>
          </a:xfrm>
        </p:spPr>
        <p:txBody>
          <a:bodyPr/>
          <a:lstStyle/>
          <a:p>
            <a:r>
              <a:rPr lang="en-US" sz="4800" b="1" u="sng" dirty="0">
                <a:latin typeface="Bernard MT Condensed" panose="02050806060905020404" pitchFamily="18" charset="0"/>
              </a:rPr>
              <a:t>Mesenchymal stem cells</a:t>
            </a:r>
            <a:endParaRPr lang="en-IN" sz="4800" b="1" u="sng" dirty="0">
              <a:latin typeface="Bernard MT Condensed" panose="02050806060905020404" pitchFamily="18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A0B3AB9-669D-1087-AE45-0E003246D5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38336" y="2678385"/>
            <a:ext cx="5791382" cy="3341416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These cells are mainly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formed from the connective tissues </a:t>
            </a:r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surrounding other tissues and organs, known as the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stroma</a:t>
            </a:r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 </a:t>
            </a:r>
          </a:p>
          <a:p>
            <a:pPr algn="l"/>
            <a:endParaRPr lang="en-US" sz="2000" b="0" i="0" dirty="0">
              <a:solidFill>
                <a:srgbClr val="44444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These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mesenchymal stem cells</a:t>
            </a:r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are accurately called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stromal cells</a:t>
            </a:r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algn="l"/>
            <a:endParaRPr lang="en-US" sz="2000" b="0" i="0" dirty="0">
              <a:solidFill>
                <a:srgbClr val="44444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first mesenchymal stem </a:t>
            </a:r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cells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were found in the bone marrow </a:t>
            </a:r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that is capable of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developing bones, fat cells, and cartilage. </a:t>
            </a:r>
          </a:p>
          <a:p>
            <a:endParaRPr lang="en-IN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FDDA112A-CFD2-8A38-3FA0-1057F86042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2615"/>
          <a:stretch/>
        </p:blipFill>
        <p:spPr>
          <a:xfrm>
            <a:off x="7100046" y="2678385"/>
            <a:ext cx="3936999" cy="303213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3852589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0D40E3-9C41-F338-050C-9BC7252A100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98376" y="1972235"/>
            <a:ext cx="10090965" cy="4008687"/>
          </a:xfrm>
        </p:spPr>
        <p:txBody>
          <a:bodyPr>
            <a:normAutofit/>
          </a:bodyPr>
          <a:lstStyle/>
          <a:p>
            <a:pPr algn="l"/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There are different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mesenchymal stem cells </a:t>
            </a:r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that are used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to treat various diseases </a:t>
            </a:r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as they have been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developed from different tissues </a:t>
            </a:r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of the human body. </a:t>
            </a:r>
          </a:p>
          <a:p>
            <a:pPr algn="l"/>
            <a:endParaRPr lang="en-US" sz="2000" b="0" i="0" dirty="0">
              <a:solidFill>
                <a:srgbClr val="44444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characteristics</a:t>
            </a:r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of mesenchymal stem cells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depend on the organ from where they originate</a:t>
            </a:r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  <a:endParaRPr lang="en-I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63805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BF55F-F2BF-302B-1852-E13EDC66D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838200"/>
            <a:ext cx="8761413" cy="706964"/>
          </a:xfrm>
        </p:spPr>
        <p:txBody>
          <a:bodyPr/>
          <a:lstStyle/>
          <a:p>
            <a:r>
              <a:rPr lang="en-US" sz="4800" b="1" dirty="0">
                <a:latin typeface="Bernard MT Condensed" panose="02050806060905020404" pitchFamily="18" charset="0"/>
              </a:rPr>
              <a:t>What is stem cell therapy?</a:t>
            </a:r>
            <a:endParaRPr lang="en-IN" sz="4800" b="1" dirty="0">
              <a:latin typeface="Bernard MT Condensed" panose="020508060609050204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D3039-2C3D-9E1F-E334-36C84AD8D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9961281" cy="3416300"/>
          </a:xfrm>
        </p:spPr>
        <p:txBody>
          <a:bodyPr>
            <a:normAutofit/>
          </a:bodyPr>
          <a:lstStyle/>
          <a:p>
            <a:r>
              <a:rPr lang="en-US" sz="2000" b="1" i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Stem-cell therapy is the use of stem cells to cure or prevent a disease or condition. </a:t>
            </a:r>
          </a:p>
          <a:p>
            <a:endParaRPr lang="en-US" sz="2000" b="1" i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damaged cells </a:t>
            </a:r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are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repaired</a:t>
            </a:r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by the generated stem cells, which can also hasten the healing process in the injured tissue.</a:t>
            </a:r>
          </a:p>
          <a:p>
            <a:endParaRPr lang="en-US" sz="2000" b="0" i="0" dirty="0">
              <a:solidFill>
                <a:srgbClr val="44444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These cells are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essential for the regeneration and transplanting of tissue</a:t>
            </a:r>
            <a:r>
              <a:rPr lang="en-US" sz="2000" b="0" i="0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  <a:endParaRPr lang="en-I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43221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31FF8-8B7F-8E56-3810-DC45A9D37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7665" y="838200"/>
            <a:ext cx="8768702" cy="706964"/>
          </a:xfrm>
        </p:spPr>
        <p:txBody>
          <a:bodyPr/>
          <a:lstStyle/>
          <a:p>
            <a:r>
              <a:rPr lang="en-IN" sz="5400" b="1" u="sng" dirty="0">
                <a:latin typeface="Bernard MT Condensed" panose="02050806060905020404" pitchFamily="18" charset="0"/>
              </a:rPr>
              <a:t>uses</a:t>
            </a:r>
            <a:r>
              <a:rPr lang="en-IN" sz="5400" b="1" dirty="0">
                <a:latin typeface="Bernard MT Condensed" panose="02050806060905020404" pitchFamily="18" charset="0"/>
              </a:rPr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52CE8-01FB-C008-DF40-9123C5EBF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7665" y="2603500"/>
            <a:ext cx="9995463" cy="3416300"/>
          </a:xfrm>
        </p:spPr>
        <p:txBody>
          <a:bodyPr/>
          <a:lstStyle/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Stem cells themselves do not serve any single purpose but are important for several reasons.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First,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with the right stimulation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many stem cells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can take on the role of any type of cell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and they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can regenerate damaged tissue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under the right conditions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This potential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could save lives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or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repair wounds and tissue damage in people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after an illness or injury. 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Scientists see many possible uses for stem cells.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259276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EB8E61-52BD-B336-EC3F-A7FCC8D26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7666" y="2603500"/>
            <a:ext cx="9932710" cy="3416300"/>
          </a:xfrm>
        </p:spPr>
        <p:txBody>
          <a:bodyPr/>
          <a:lstStyle/>
          <a:p>
            <a:pPr marL="0" indent="0">
              <a:buNone/>
            </a:pPr>
            <a:r>
              <a:rPr lang="en-US" sz="2000" b="1" i="1" dirty="0">
                <a:solidFill>
                  <a:srgbClr val="444444"/>
                </a:solidFill>
                <a:effectLst/>
                <a:latin typeface="Bookman Old Style" panose="02050604050505020204" pitchFamily="18" charset="0"/>
              </a:rPr>
              <a:t>Following are the important applications of stem cells:</a:t>
            </a:r>
          </a:p>
          <a:p>
            <a:pPr marL="0" indent="0">
              <a:buNone/>
            </a:pPr>
            <a:endParaRPr lang="en-US" b="0" i="0" dirty="0">
              <a:solidFill>
                <a:srgbClr val="444444"/>
              </a:solidFill>
              <a:effectLst/>
              <a:latin typeface="Bookman Old Style" panose="02050604050505020204" pitchFamily="18" charset="0"/>
            </a:endParaRPr>
          </a:p>
          <a:p>
            <a:pPr>
              <a:buFont typeface="+mj-lt"/>
              <a:buAutoNum type="arabicPeriod"/>
            </a:pPr>
            <a:r>
              <a:rPr lang="en-IN" sz="2400" b="1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Tissue Regeneration</a:t>
            </a:r>
          </a:p>
          <a:p>
            <a:pPr>
              <a:buFont typeface="+mj-lt"/>
              <a:buAutoNum type="arabicPeriod"/>
            </a:pPr>
            <a:r>
              <a:rPr lang="en-IN" sz="2400" b="1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Treatment of Cardiovascular Disease</a:t>
            </a:r>
          </a:p>
          <a:p>
            <a:pPr>
              <a:buFont typeface="+mj-lt"/>
              <a:buAutoNum type="arabicPeriod"/>
            </a:pPr>
            <a:r>
              <a:rPr lang="en-IN" sz="2400" b="1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Treatment of Brain Diseases</a:t>
            </a:r>
          </a:p>
          <a:p>
            <a:pPr>
              <a:buFont typeface="+mj-lt"/>
              <a:buAutoNum type="arabicPeriod"/>
            </a:pPr>
            <a:r>
              <a:rPr lang="en-IN" sz="2400" b="1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Blood Disease Treatment</a:t>
            </a:r>
          </a:p>
          <a:p>
            <a:endParaRPr lang="en-IN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0361DC8-AB48-2130-3FB5-39CC42BB3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7666" y="838200"/>
            <a:ext cx="8768702" cy="706964"/>
          </a:xfrm>
        </p:spPr>
        <p:txBody>
          <a:bodyPr/>
          <a:lstStyle/>
          <a:p>
            <a:r>
              <a:rPr lang="en-US" sz="4400" b="1" u="sng" dirty="0">
                <a:latin typeface="Bernard MT Condensed" panose="02050806060905020404" pitchFamily="18" charset="0"/>
              </a:rPr>
              <a:t>Applications of stem cells</a:t>
            </a:r>
            <a:endParaRPr lang="en-IN" sz="4400" b="1" u="sng" dirty="0">
              <a:latin typeface="Bernard MT Condensed" panose="02050806060905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591217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E8138-4DC6-DCE4-7E5C-5629BFAA9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838200"/>
            <a:ext cx="8761413" cy="706964"/>
          </a:xfrm>
        </p:spPr>
        <p:txBody>
          <a:bodyPr/>
          <a:lstStyle/>
          <a:p>
            <a:r>
              <a:rPr lang="en-US" sz="4400" b="1" u="sng" dirty="0">
                <a:latin typeface="Bernard MT Condensed" panose="02050806060905020404" pitchFamily="18" charset="0"/>
              </a:rPr>
              <a:t>Tissue regeneration</a:t>
            </a:r>
            <a:endParaRPr lang="en-IN" sz="4400" b="1" u="sng" dirty="0">
              <a:latin typeface="Bernard MT Condensed" panose="020508060609050204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2339F-6952-3BD3-51B0-CB9E117F4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9943352" cy="3416300"/>
          </a:xfrm>
        </p:spPr>
        <p:txBody>
          <a:bodyPr>
            <a:normAutofit lnSpcReduction="10000"/>
          </a:bodyPr>
          <a:lstStyle/>
          <a:p>
            <a:pPr marL="0" indent="0" algn="l">
              <a:buNone/>
            </a:pPr>
            <a:endParaRPr lang="en-US" b="1" i="0" dirty="0">
              <a:solidFill>
                <a:srgbClr val="444444"/>
              </a:solidFill>
              <a:effectLst/>
              <a:latin typeface="Poppins" panose="00000500000000000000" pitchFamily="2" charset="0"/>
            </a:endParaRPr>
          </a:p>
          <a:p>
            <a:pPr algn="l"/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Tissue regeneration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is probably the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most important use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of stem cells.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Until now, a person who needed a new kidney, for example,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had to wait for a donor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and then undergo a transplant.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There is a shortage of donor organs but,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by instructing stem cells to differentiate in a certain way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scientists could use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them to grow a specific tissue type or organ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56865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7573E-0E12-BA3E-57ED-290E5A11C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482" y="843039"/>
            <a:ext cx="11079277" cy="706964"/>
          </a:xfrm>
        </p:spPr>
        <p:txBody>
          <a:bodyPr>
            <a:normAutofit/>
          </a:bodyPr>
          <a:lstStyle/>
          <a:p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  What are stem cells? </a:t>
            </a:r>
            <a:endParaRPr lang="en-IN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4EFB7F-96F3-8218-349D-62328B9824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3061" y="2608728"/>
            <a:ext cx="10183173" cy="3738284"/>
          </a:xfrm>
        </p:spPr>
        <p:txBody>
          <a:bodyPr>
            <a:normAutofit/>
          </a:bodyPr>
          <a:lstStyle/>
          <a:p>
            <a:r>
              <a:rPr lang="en-US" sz="2000" b="1" i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Stem cells are undifferentiated biological cells that can differentiate into specialized cells.</a:t>
            </a:r>
          </a:p>
          <a:p>
            <a:endParaRPr lang="en-US" sz="2000" b="1" i="0" dirty="0">
              <a:solidFill>
                <a:srgbClr val="202124"/>
              </a:solidFill>
              <a:effectLst/>
              <a:latin typeface="Bookman Old Style" panose="02050604050505020204" pitchFamily="18" charset="0"/>
            </a:endParaRPr>
          </a:p>
          <a:p>
            <a:r>
              <a:rPr lang="en-US" sz="2000" b="0" i="0" dirty="0"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These are the body's raw materials, cells from which all </a:t>
            </a:r>
            <a:r>
              <a:rPr lang="en-US" sz="200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other cells with specialized functions</a:t>
            </a:r>
            <a:r>
              <a:rPr lang="en-US" sz="20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</a:t>
            </a:r>
            <a:r>
              <a:rPr lang="en-US" sz="2000" b="0" i="0" dirty="0"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are generated. </a:t>
            </a:r>
          </a:p>
          <a:p>
            <a:endParaRPr lang="en-US" sz="2000" b="0" i="0" dirty="0">
              <a:solidFill>
                <a:srgbClr val="08080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r>
              <a:rPr lang="en-US" sz="2000" b="0" i="0" dirty="0"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Under the right conditions in the body or a laboratory, stem cells divide to form more cells called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daughter cells.</a:t>
            </a:r>
          </a:p>
          <a:p>
            <a:pPr algn="l"/>
            <a:endParaRPr lang="en-US" b="0" i="0" dirty="0">
              <a:solidFill>
                <a:srgbClr val="080808"/>
              </a:solidFill>
              <a:effectLst/>
              <a:latin typeface="Bookman Old Style" panose="02050604050505020204" pitchFamily="18" charset="0"/>
            </a:endParaRPr>
          </a:p>
          <a:p>
            <a:pPr marL="0" indent="0" algn="l">
              <a:buNone/>
            </a:pPr>
            <a:endParaRPr lang="en-US" b="0" i="0" dirty="0">
              <a:solidFill>
                <a:srgbClr val="080808"/>
              </a:solidFill>
              <a:effectLst/>
              <a:latin typeface="Helvetica" panose="020B0604020202020204" pitchFamily="34" charset="0"/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758621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EBBC94-213E-52BF-BE1D-943FBD895C1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54359" y="2142565"/>
            <a:ext cx="10034982" cy="3754382"/>
          </a:xfrm>
        </p:spPr>
        <p:txBody>
          <a:bodyPr/>
          <a:lstStyle/>
          <a:p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As an example, doctors have already used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stem cells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from just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beneath the skin’s surface to make new skin tissue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They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can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then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repair a severe burn or another injury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by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grafting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this tissue onto the damaged skin, and new skin will grow back.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20226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3C0E1-3C48-F22F-1D52-5B9FB6E24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649" y="845612"/>
            <a:ext cx="8712718" cy="706964"/>
          </a:xfrm>
        </p:spPr>
        <p:txBody>
          <a:bodyPr/>
          <a:lstStyle/>
          <a:p>
            <a:r>
              <a:rPr lang="en-US" sz="4400" b="1" u="sng" dirty="0">
                <a:latin typeface="Bernard MT Condensed" panose="02050806060905020404" pitchFamily="18" charset="0"/>
              </a:rPr>
              <a:t>Treatment of cardiovascular disease</a:t>
            </a:r>
            <a:endParaRPr lang="en-IN" sz="4400" b="1" u="sng" dirty="0">
              <a:latin typeface="Bernard MT Condensed" panose="020508060609050204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06B47-D8AC-7D1C-FEA9-E853515CFC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649" y="2364937"/>
            <a:ext cx="9840869" cy="3722097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endParaRPr lang="en-US" sz="2000" b="1" i="0" dirty="0">
              <a:solidFill>
                <a:srgbClr val="444444"/>
              </a:solidFill>
              <a:effectLst/>
              <a:latin typeface="Poppins" panose="00000500000000000000" pitchFamily="2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In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2013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 team of researchers</a:t>
            </a:r>
            <a:r>
              <a:rPr lang="en-US" sz="2000" b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from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Massachusetts General Hospital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reported in </a:t>
            </a:r>
            <a:r>
              <a:rPr lang="en-US" sz="2000" b="0" i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PNAS Early Edition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 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that they had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created blood vessels in laboratory mice, using human stem cells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algn="l"/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Within 2 weeks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of implanting the stem cells,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networks of blood-perfused vessels had formed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 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quality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of these new blood vessels was as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good as the nearby natural ones.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authors hoped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that this type of technique could eventually help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to treat people with cardiovascular and vascular diseases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algn="l"/>
            <a:endParaRPr lang="en-US" sz="2000" b="0" i="0" dirty="0">
              <a:solidFill>
                <a:srgbClr val="444444"/>
              </a:solidFill>
              <a:effectLst/>
              <a:latin typeface="Poppins" panose="00000500000000000000" pitchFamily="2" charset="0"/>
            </a:endParaRPr>
          </a:p>
          <a:p>
            <a:pPr marL="0" indent="0">
              <a:buNone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1678090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579AB-939C-B7D4-4BE2-D6E276CCC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7666" y="830790"/>
            <a:ext cx="8768702" cy="706964"/>
          </a:xfrm>
        </p:spPr>
        <p:txBody>
          <a:bodyPr/>
          <a:lstStyle/>
          <a:p>
            <a:r>
              <a:rPr lang="en-US" sz="4400" b="1" u="sng" dirty="0">
                <a:latin typeface="Bernard MT Condensed" panose="02050806060905020404" pitchFamily="18" charset="0"/>
              </a:rPr>
              <a:t>Treatment of brain diseases</a:t>
            </a:r>
            <a:endParaRPr lang="en-IN" sz="4400" b="1" u="sng" dirty="0">
              <a:latin typeface="Bernard MT Condensed" panose="020508060609050204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C84A1-5724-B318-7310-E90A62A629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7666" y="2513852"/>
            <a:ext cx="9950640" cy="3438713"/>
          </a:xfrm>
        </p:spPr>
        <p:txBody>
          <a:bodyPr>
            <a:normAutofit fontScale="92500" lnSpcReduction="10000"/>
          </a:bodyPr>
          <a:lstStyle/>
          <a:p>
            <a:pPr marL="0" indent="0" algn="l">
              <a:buNone/>
            </a:pPr>
            <a:endParaRPr lang="en-US" b="1" i="0" dirty="0">
              <a:solidFill>
                <a:srgbClr val="444444"/>
              </a:solidFill>
              <a:effectLst/>
              <a:latin typeface="Poppins" panose="00000500000000000000" pitchFamily="2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Doctors may one day be able to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use replacement cells and tissues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to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treat brain diseases, such as Parkinson’s and Alzheimer’s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In Parkinson’s, for example,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damage to brain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cells leads to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uncontrolled muscle movements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Scientists could use stem cells to replenish the damaged brain tissue.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This could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bring back the specialized brain cells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that stop the uncontrolled muscle movements.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Researchers have already tried differentiating embryonic stem cells into these types of cells, so treatments are promising.</a:t>
            </a:r>
          </a:p>
          <a:p>
            <a:pPr algn="l"/>
            <a:endParaRPr lang="en-US" b="0" i="0" dirty="0">
              <a:solidFill>
                <a:srgbClr val="44444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</a:endParaRPr>
          </a:p>
          <a:p>
            <a:pPr algn="l"/>
            <a:endParaRPr lang="en-US" b="0" i="0" dirty="0">
              <a:solidFill>
                <a:srgbClr val="444444"/>
              </a:solidFill>
              <a:effectLst/>
              <a:latin typeface="Poppins" panose="00000500000000000000" pitchFamily="2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2193506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845B7-705B-9A4F-EE6B-4489728F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7666" y="838200"/>
            <a:ext cx="8768702" cy="706964"/>
          </a:xfrm>
        </p:spPr>
        <p:txBody>
          <a:bodyPr/>
          <a:lstStyle/>
          <a:p>
            <a:r>
              <a:rPr lang="en-US" sz="4400" b="1" u="sng" dirty="0">
                <a:latin typeface="Bernard MT Condensed" panose="02050806060905020404" pitchFamily="18" charset="0"/>
              </a:rPr>
              <a:t>Blood disease treatment</a:t>
            </a:r>
            <a:endParaRPr lang="en-IN" sz="4400" b="1" u="sng" dirty="0">
              <a:latin typeface="Bernard MT Condensed" panose="020508060609050204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FF001-9356-2377-F770-2BBA13E2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7666" y="2603500"/>
            <a:ext cx="9968568" cy="3416300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endParaRPr lang="en-US" b="1" i="0" dirty="0">
              <a:solidFill>
                <a:srgbClr val="444444"/>
              </a:solidFill>
              <a:effectLst/>
              <a:latin typeface="Poppins" panose="00000500000000000000" pitchFamily="2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Doctors now routinely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use adult hematopoietic stem cells to treat diseases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such as</a:t>
            </a:r>
            <a:r>
              <a:rPr lang="en-US" sz="2000" b="0" i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 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leukemia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sickle cell anemia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and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other immunodeficiency problems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Hematopoietic stem cells occur in blood and bone marrow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and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can produce all blood cell types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including red blood cells that carry oxygen and white blood cells that fight disease.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622065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35512-CE65-03DE-16BA-3F4C9DF59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838200"/>
            <a:ext cx="8761413" cy="706964"/>
          </a:xfrm>
        </p:spPr>
        <p:txBody>
          <a:bodyPr/>
          <a:lstStyle/>
          <a:p>
            <a:r>
              <a:rPr lang="en-IN" sz="4400" b="1" u="sng" dirty="0">
                <a:latin typeface="Bernard MT Condensed" panose="02050806060905020404" pitchFamily="18" charset="0"/>
              </a:rPr>
              <a:t>Cell deficiency therapy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628CA-FF9E-1311-6941-7A391CCDA8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9970246" cy="3416300"/>
          </a:xfrm>
        </p:spPr>
        <p:txBody>
          <a:bodyPr>
            <a:normAutofit/>
          </a:bodyPr>
          <a:lstStyle/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Scientists hope one day to be able to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develop healthy heart cells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in a laboratory that they can transplant into people with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heart disease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These new cells could repair heart damage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by repopulating the heart with healthy tissue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7813094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FB813A-BA1F-FC28-747A-A48BA56DF74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79714" y="2026024"/>
            <a:ext cx="10136520" cy="3926907"/>
          </a:xfrm>
        </p:spPr>
        <p:txBody>
          <a:bodyPr/>
          <a:lstStyle/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Similarly, people with 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type I diabetes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could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receive pancreatic cells to replace the insulin-producing cells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that their own immune systems have lost or destroyed.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only current therapy is a pancreatic transplant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and very few pancreases are available for transplant.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212122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6CC18-8CA3-DDB8-6E21-ADF6756C3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854574"/>
            <a:ext cx="8761413" cy="706964"/>
          </a:xfrm>
        </p:spPr>
        <p:txBody>
          <a:bodyPr/>
          <a:lstStyle/>
          <a:p>
            <a:r>
              <a:rPr lang="en-IN" sz="4800" b="1" u="sng" dirty="0">
                <a:latin typeface="Bernard MT Condensed" panose="02050806060905020404" pitchFamily="18" charset="0"/>
              </a:rPr>
              <a:t>Donating or harvesting stem cells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70FEC-6E7E-51C0-0F78-076D3751B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483224"/>
            <a:ext cx="9925422" cy="3594847"/>
          </a:xfrm>
        </p:spPr>
        <p:txBody>
          <a:bodyPr>
            <a:normAutofit/>
          </a:bodyPr>
          <a:lstStyle/>
          <a:p>
            <a:pPr algn="l"/>
            <a:r>
              <a:rPr lang="en-US" sz="22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People</a:t>
            </a:r>
            <a:r>
              <a:rPr lang="en-US" sz="2200" b="0" i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 </a:t>
            </a:r>
            <a:r>
              <a:rPr lang="en-US" sz="2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can donate </a:t>
            </a:r>
            <a:r>
              <a:rPr lang="en-US" sz="22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stem cells to help a loved one, or possibly for their own use in the future.</a:t>
            </a:r>
          </a:p>
          <a:p>
            <a:pPr algn="l"/>
            <a:endParaRPr lang="en-US" sz="22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marL="0" indent="0" algn="l">
              <a:buNone/>
            </a:pPr>
            <a:r>
              <a:rPr lang="en-US" sz="22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   </a:t>
            </a:r>
            <a:r>
              <a:rPr lang="en-US" sz="2200" b="1" i="1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Donations can come from the following sources: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200" b="1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Bone marrow</a:t>
            </a:r>
            <a:r>
              <a:rPr lang="en-US" sz="22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: These cells are </a:t>
            </a:r>
            <a:r>
              <a:rPr lang="en-US" sz="22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taken under a general anesthetic</a:t>
            </a:r>
            <a:r>
              <a:rPr lang="en-US" sz="22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usually </a:t>
            </a:r>
            <a:r>
              <a:rPr lang="en-US" sz="22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from the hip or pelvic bone</a:t>
            </a:r>
            <a:r>
              <a:rPr lang="en-US" sz="22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 </a:t>
            </a:r>
          </a:p>
          <a:p>
            <a:pPr algn="l"/>
            <a:r>
              <a:rPr lang="en-US" sz="2200" b="0" i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Technicians then isolate the stem cells from the bone marrow for </a:t>
            </a:r>
            <a:r>
              <a:rPr lang="en-US" sz="22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storage</a:t>
            </a:r>
            <a:r>
              <a:rPr lang="en-US" sz="2200" b="0" i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or </a:t>
            </a:r>
            <a:r>
              <a:rPr lang="en-US" sz="22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donation</a:t>
            </a:r>
            <a:r>
              <a:rPr lang="en-US" sz="2200" b="0" i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marL="0" indent="0" algn="l">
              <a:buNone/>
            </a:pPr>
            <a:endParaRPr lang="en-US" sz="2200" b="0" i="0" dirty="0">
              <a:solidFill>
                <a:schemeClr val="tx1"/>
              </a:solidFill>
              <a:effectLst/>
              <a:latin typeface="Bookman Old Style" panose="020506040505050202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177116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926CD-BD99-7502-4D62-64711C98AAB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26367" y="2097742"/>
            <a:ext cx="10089868" cy="3855190"/>
          </a:xfrm>
        </p:spPr>
        <p:txBody>
          <a:bodyPr/>
          <a:lstStyle/>
          <a:p>
            <a:pPr marL="457200" indent="-457200" algn="l">
              <a:buFont typeface="+mj-lt"/>
              <a:buAutoNum type="arabicPeriod" startAt="2"/>
            </a:pPr>
            <a:r>
              <a:rPr lang="en-US" sz="2000" b="1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Peripheral stem cells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: A person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receives several injections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that cause their bone marrow to release stem cells into the blood. Next,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blood is removed from the body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 machine separates out the stem cells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and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doctors return the blood to the body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marL="457200" indent="-457200" algn="l">
              <a:buFont typeface="+mj-lt"/>
              <a:buAutoNum type="arabicPeriod" startAt="2"/>
            </a:pPr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marL="457200" indent="-457200" algn="l">
              <a:buFont typeface="+mj-lt"/>
              <a:buAutoNum type="arabicPeriod" startAt="2"/>
            </a:pPr>
            <a:r>
              <a:rPr lang="en-US" sz="2000" b="1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Umbilical cord blood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: Stem cells can be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harvested from the umbilical cord after delivery, with no harm to the baby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 Some people donate the cord blood, and others store it.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1758013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9D455-8AE7-AB2A-2294-86C40EBB8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838200"/>
            <a:ext cx="8761413" cy="706964"/>
          </a:xfrm>
        </p:spPr>
        <p:txBody>
          <a:bodyPr/>
          <a:lstStyle/>
          <a:p>
            <a:r>
              <a:rPr lang="en-IN" sz="4400" u="sng" dirty="0">
                <a:latin typeface="Bernard MT Condensed" panose="02050806060905020404" pitchFamily="18" charset="0"/>
              </a:rPr>
              <a:t>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4B660-D8B7-AFB7-25B2-E8A55FDAF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9979210" cy="3416300"/>
          </a:xfrm>
        </p:spPr>
        <p:txBody>
          <a:bodyPr/>
          <a:lstStyle/>
          <a:p>
            <a:pPr marL="0" indent="0" algn="l">
              <a:buNone/>
            </a:pPr>
            <a:r>
              <a:rPr lang="en-US" sz="2000" b="1" i="1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This harvesting of stem cells can be expensive, but the advantages for future needs include:</a:t>
            </a:r>
          </a:p>
          <a:p>
            <a:pPr marL="0" indent="0" algn="l">
              <a:buNone/>
            </a:pPr>
            <a:endParaRPr lang="en-US" sz="2000" b="1" i="1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stem cells are easily accessible.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less chance of transplanted tissue being rejected if it comes from the recipient’s own body.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3791552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CE1A1-9821-E260-2A8D-E1DB08957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838200"/>
            <a:ext cx="8761413" cy="706964"/>
          </a:xfrm>
        </p:spPr>
        <p:txBody>
          <a:bodyPr/>
          <a:lstStyle/>
          <a:p>
            <a:r>
              <a:rPr lang="en-IN" sz="4400" b="1" u="sng" dirty="0">
                <a:latin typeface="Bernard MT Condensed" panose="02050806060905020404" pitchFamily="18" charset="0"/>
              </a:rPr>
              <a:t>Controversy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E1917-301D-C501-ECD1-CC7F3A2BC8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9961282" cy="3416300"/>
          </a:xfrm>
        </p:spPr>
        <p:txBody>
          <a:bodyPr>
            <a:normAutofit lnSpcReduction="10000"/>
          </a:bodyPr>
          <a:lstStyle/>
          <a:p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There has been some controversy about stem cell research. </a:t>
            </a:r>
          </a:p>
          <a:p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This mainly relates to work on embryonic stem cells.</a:t>
            </a:r>
          </a:p>
          <a:p>
            <a:endParaRPr lang="en-US" sz="2000" b="0" i="0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en-US" sz="2000" b="1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Use of embryos for stem cells</a:t>
            </a:r>
          </a:p>
          <a:p>
            <a:pPr marL="457200" indent="-457200" algn="l">
              <a:buFont typeface="+mj-lt"/>
              <a:buAutoNum type="arabicPeriod"/>
            </a:pPr>
            <a:endParaRPr lang="en-US" sz="2000" b="1" i="0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argument against using embryonic stem cells is that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it destroys a human blastocyst, and the fertilized egg cannot develop into a person.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Nowadays, researchers are looking for ways to create or use stem cells that do not involve embryos.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11020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F49A1-EB91-AC9F-0FD4-2D2611241C0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70384" y="1846729"/>
            <a:ext cx="10163781" cy="4190177"/>
          </a:xfrm>
        </p:spPr>
        <p:txBody>
          <a:bodyPr>
            <a:normAutofit/>
          </a:bodyPr>
          <a:lstStyle/>
          <a:p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These daughter cells </a:t>
            </a:r>
            <a:r>
              <a:rPr lang="en-US" sz="2000" b="0" i="0" dirty="0"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become either new stem cells or specialized cells (differentiation) with a more specific function, such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as blood cells, brain cells, heart muscle cells or bone cells. </a:t>
            </a:r>
          </a:p>
          <a:p>
            <a:endParaRPr lang="en-US" sz="2000" b="0" i="0" dirty="0">
              <a:solidFill>
                <a:srgbClr val="08080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r>
              <a:rPr lang="en-US" sz="2000" b="0" i="0" dirty="0"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No other cell in the body has the natural ability to generate new cell types.</a:t>
            </a:r>
            <a:endParaRPr lang="en-I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54877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0A4B8B-C738-DEE4-4C76-F6CCAA591D1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26367" y="1945342"/>
            <a:ext cx="10071939" cy="4016920"/>
          </a:xfrm>
        </p:spPr>
        <p:txBody>
          <a:bodyPr/>
          <a:lstStyle/>
          <a:p>
            <a:pPr marL="457200" indent="-457200" algn="l">
              <a:buFont typeface="+mj-lt"/>
              <a:buAutoNum type="arabicPeriod" startAt="2"/>
            </a:pPr>
            <a:r>
              <a:rPr lang="en-US" sz="2000" b="1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Mixing humans and animals</a:t>
            </a:r>
          </a:p>
          <a:p>
            <a:pPr marL="457200" indent="-457200" algn="l">
              <a:buFont typeface="+mj-lt"/>
              <a:buAutoNum type="arabicPeriod" startAt="2"/>
            </a:pPr>
            <a:endParaRPr lang="en-US" sz="2000" b="1" i="0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Stem cell research often involves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inserting human cells into animals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such as mice or rats. 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Some people argue that this could create an organism that is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part human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21361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BC545-B8FF-DA19-716A-E4D462160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838200"/>
            <a:ext cx="8761413" cy="706964"/>
          </a:xfrm>
        </p:spPr>
        <p:txBody>
          <a:bodyPr/>
          <a:lstStyle/>
          <a:p>
            <a:r>
              <a:rPr lang="en-IN" sz="4000" b="1" u="sng" dirty="0">
                <a:latin typeface="Bernard MT Condensed" panose="02050806060905020404" pitchFamily="18" charset="0"/>
              </a:rPr>
              <a:t>Ethical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1D403-214D-AD4E-CBC2-993F76F34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9898528" cy="3416300"/>
          </a:xfrm>
        </p:spPr>
        <p:txBody>
          <a:bodyPr>
            <a:normAutofit/>
          </a:bodyPr>
          <a:lstStyle/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Historically, the use of stem cells in medical research has been controversial. </a:t>
            </a:r>
          </a:p>
          <a:p>
            <a:pPr algn="l"/>
            <a:endParaRPr lang="en-US" sz="200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This is because when the therapeutic use of stem cells first came to the public’s attention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in the late 1990s, scientists were only deriving human stem cells from embryos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2596011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DA48CE0-6152-36D4-2B09-68FA9EADBBBE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54359" y="1936376"/>
            <a:ext cx="10008087" cy="3969902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Many people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disagree with using human embryonic cells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for medical research because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extracting them means destroying the embryo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This creates complex issues, as people have different beliefs about what constitutes the start of human life.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For some people, life starts when a baby is born, while for others, it starts when an embryo develops into a </a:t>
            </a:r>
            <a:r>
              <a:rPr lang="en-US" sz="2000" b="0" i="0" dirty="0" err="1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foetus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 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Meanwhile, other people believe that human life begins at conception,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so an embryo has the same moral status and rights as a human child.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9984004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22B45-72B1-4EA6-C8CD-F12C5A428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817984"/>
            <a:ext cx="8761413" cy="706964"/>
          </a:xfrm>
        </p:spPr>
        <p:txBody>
          <a:bodyPr/>
          <a:lstStyle/>
          <a:p>
            <a:r>
              <a:rPr lang="en-IN" sz="4400" b="1" u="sng" dirty="0">
                <a:latin typeface="Bernard MT Condensed" panose="02050806060905020404" pitchFamily="18" charset="0"/>
              </a:rPr>
              <a:t>Risks and complications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12E7F-F1E2-949B-7049-6B3EC5C90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9929813" cy="3416300"/>
          </a:xfrm>
        </p:spPr>
        <p:txBody>
          <a:bodyPr>
            <a:normAutofit/>
          </a:bodyPr>
          <a:lstStyle/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There is a 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risk of infection especially for people who receive stem cells from a donor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algn="l"/>
            <a:endParaRPr lang="en-US" sz="200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Someone with cancer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may have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chemotherapy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before the transplant. 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This stops the body from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rejecting the transplanted cells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but it also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suppresses the ability to fight infections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4930730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153E4D-8666-FDEE-F9E6-82C21EEF6F7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73020" y="1912776"/>
            <a:ext cx="10049069" cy="4002832"/>
          </a:xfrm>
        </p:spPr>
        <p:txBody>
          <a:bodyPr/>
          <a:lstStyle/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Some people develop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 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hepatic </a:t>
            </a:r>
            <a:r>
              <a:rPr lang="en-US" sz="2000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veno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-occlusive disease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with additional kidney or lung abnormalities after having HSCT.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Doctors </a:t>
            </a:r>
            <a:r>
              <a:rPr lang="en-US" sz="2000" dirty="0">
                <a:solidFill>
                  <a:srgbClr val="3D519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can treat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this using a medication called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defibrotide sodium (</a:t>
            </a:r>
            <a:r>
              <a:rPr lang="en-US" sz="2000" b="0" i="0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Defitelio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)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Another risk associated with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allogeneic stem cell transplant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is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graft-versus-host disease. 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This happens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when donated cells attack a person’s tissues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 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less exact match between the donor and recipient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the higher the risk of this issue. Doctors may use drugs to reduce the risk.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044248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2992E-991A-05B4-8C54-0CEAEF935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843040"/>
            <a:ext cx="8761413" cy="706964"/>
          </a:xfrm>
        </p:spPr>
        <p:txBody>
          <a:bodyPr/>
          <a:lstStyle/>
          <a:p>
            <a:r>
              <a:rPr lang="en-IN" sz="4800" b="1" u="sng" dirty="0">
                <a:latin typeface="Bernard MT Condensed" panose="02050806060905020404" pitchFamily="18" charset="0"/>
              </a:rPr>
              <a:t>Complications for donors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A76C3-6CCB-F541-E720-EE701D56A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243199"/>
            <a:ext cx="9939145" cy="3641133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endParaRPr lang="en-US" b="1" i="0" dirty="0">
              <a:solidFill>
                <a:srgbClr val="231F20"/>
              </a:solidFill>
              <a:effectLst/>
              <a:latin typeface="Proxima Nova"/>
            </a:endParaRPr>
          </a:p>
          <a:p>
            <a:pPr algn="l"/>
            <a:r>
              <a:rPr lang="en-US" sz="2000" b="1" i="1" dirty="0">
                <a:solidFill>
                  <a:srgbClr val="231F20"/>
                </a:solidFill>
                <a:effectLst/>
                <a:latin typeface="Bookman Old Style" panose="02050604050505020204" pitchFamily="18" charset="0"/>
              </a:rPr>
              <a:t>Bone marrow donors may experience: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tiredness</a:t>
            </a:r>
            <a:endParaRPr lang="en-US" sz="2000" b="0" i="0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discomfort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aching in and around the lower back and hips.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231F20"/>
              </a:solidFill>
              <a:effectLst/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These usually pass after a few days.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2259765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37B50-ABE4-787B-63E2-E54019A180B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54359" y="2164702"/>
            <a:ext cx="10039738" cy="3825551"/>
          </a:xfrm>
        </p:spPr>
        <p:txBody>
          <a:bodyPr/>
          <a:lstStyle/>
          <a:p>
            <a:pPr algn="l"/>
            <a:r>
              <a:rPr lang="en-US" sz="18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 doctor may also recommend taking an iron supplement </a:t>
            </a:r>
            <a:r>
              <a:rPr lang="en-US" sz="18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until the red blood cell count returns to normal.</a:t>
            </a:r>
          </a:p>
          <a:p>
            <a:pPr algn="l"/>
            <a:endParaRPr lang="en-US" sz="18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18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Many donors can return to their daily routines after resting for a few days, but it may take 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2–3 weeks </a:t>
            </a:r>
            <a:r>
              <a:rPr lang="en-US" sz="18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to recover fully</a:t>
            </a:r>
            <a:r>
              <a:rPr lang="en-US" sz="18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 </a:t>
            </a:r>
          </a:p>
          <a:p>
            <a:pPr algn="l"/>
            <a:endParaRPr lang="en-US" sz="18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18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bone marrow usually replenishes itself in </a:t>
            </a:r>
            <a:r>
              <a:rPr lang="en-US" sz="18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4–6 weeks</a:t>
            </a:r>
            <a:r>
              <a:rPr lang="en-US" sz="18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4093660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3D176-C2B7-779D-6918-34DADA62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838200"/>
            <a:ext cx="8761413" cy="706964"/>
          </a:xfrm>
        </p:spPr>
        <p:txBody>
          <a:bodyPr/>
          <a:lstStyle/>
          <a:p>
            <a:r>
              <a:rPr lang="en-IN" sz="4400" b="1" u="sng" dirty="0">
                <a:latin typeface="Bernard MT Condensed" panose="02050806060905020404" pitchFamily="18" charset="0"/>
              </a:rPr>
              <a:t>Stem cell therapy and FDA regulation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E101E-5562-E2F4-E1BE-8B5C3081CE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9939144" cy="3416300"/>
          </a:xfrm>
        </p:spPr>
        <p:txBody>
          <a:bodyPr/>
          <a:lstStyle/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Some people are already offering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“stem-cells therapies”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for a range of purposes, such as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anti-aging treatments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However,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most of these uses do not have approval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from the </a:t>
            </a:r>
            <a:r>
              <a:rPr lang="en-US" sz="2000" u="sng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U.S. Food and Drug Administration (FDA)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 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Some of them may be illegal, and some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can be dangerous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Anyone who is considering stem-cell treatment should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check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with the provider or with the FDA that the product has approval, and that it was made in a way that meets with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FDA standards for safety and effectiveness.</a:t>
            </a:r>
          </a:p>
          <a:p>
            <a:pPr algn="l"/>
            <a:endParaRPr lang="en-US" b="0" i="0" dirty="0">
              <a:solidFill>
                <a:srgbClr val="231F20"/>
              </a:solidFill>
              <a:effectLst/>
              <a:latin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241528680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9B8EA-B7E4-203A-2F6D-6D74F3FBA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836645"/>
            <a:ext cx="8761413" cy="706964"/>
          </a:xfrm>
        </p:spPr>
        <p:txBody>
          <a:bodyPr/>
          <a:lstStyle/>
          <a:p>
            <a:r>
              <a:rPr lang="en-IN" sz="4400" dirty="0">
                <a:latin typeface="Bernard MT Condensed" panose="02050806060905020404" pitchFamily="18" charset="0"/>
              </a:rPr>
              <a:t>Do current stem cell therapies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61FDD-0237-5C72-50D0-393497243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9920483" cy="3416300"/>
          </a:xfrm>
        </p:spPr>
        <p:txBody>
          <a:bodyPr>
            <a:normAutofit/>
          </a:bodyPr>
          <a:lstStyle/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One 2016 study counted 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570 of these clinics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 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in the United States alone. 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They appear to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offer stem cell-based therapies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for conditions ranging from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sports injuries to cancer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However, most stem cell therapies are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still theoretical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rather than evidence-based. 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For example, researchers are 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studying how to use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stem cells from amniotic fluid</a:t>
            </a:r>
            <a:r>
              <a:rPr lang="en-US" sz="2000" b="0" i="0" dirty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— which experts can save after an amniocentesis test — to treat various conditions.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1410294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FB99A-B8FA-72F2-ED81-4FEECB73062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70384" y="1631576"/>
            <a:ext cx="10161035" cy="4349346"/>
          </a:xfrm>
        </p:spPr>
        <p:txBody>
          <a:bodyPr>
            <a:normAutofit/>
          </a:bodyPr>
          <a:lstStyle/>
          <a:p>
            <a:pPr algn="l"/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Food and Drug Administration (FDA) does allow clinics to inject people with their own stem cells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as long as the cells are intended to perform only their normal function.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Currently, for example, a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doctor 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can preserve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blood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from an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umbilical cord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after a baby’s birth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to save for this purpose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in the future.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FDA lists specific approved stem cell products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such as cord blood, and the medical facilities that use them on </a:t>
            </a:r>
            <a:r>
              <a:rPr lang="en-US" sz="2000" dirty="0">
                <a:solidFill>
                  <a:srgbClr val="3D519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its website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It also warns people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to be wary of undergoing any unproven treatments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because very few stem cell treatments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have actually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reached the earliest phase of a clinical trial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727958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0CC04-399B-F16C-545C-5C1EE64F4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351" y="824378"/>
            <a:ext cx="9025812" cy="706964"/>
          </a:xfrm>
        </p:spPr>
        <p:txBody>
          <a:bodyPr/>
          <a:lstStyle/>
          <a:p>
            <a:r>
              <a:rPr lang="en-US" sz="4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Functions of stem cells</a:t>
            </a:r>
            <a:endParaRPr lang="en-IN" sz="44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73F02-B37B-F817-BE65-3F40133B4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2351" y="2603499"/>
            <a:ext cx="10049069" cy="3635935"/>
          </a:xfrm>
        </p:spPr>
        <p:txBody>
          <a:bodyPr>
            <a:noAutofit/>
          </a:bodyPr>
          <a:lstStyle/>
          <a:p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Stem cells provide new cells for the body as it grows and 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replace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specialized cells that are damaged or lost.</a:t>
            </a:r>
          </a:p>
          <a:p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r>
              <a:rPr lang="en-US" sz="2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They have two unique properties that enable them to do this:</a:t>
            </a:r>
          </a:p>
          <a:p>
            <a:pPr marL="0" indent="0">
              <a:buNone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They can divide over and over again to produce new cells.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As they divide, they can change into the other types of cell that make up the body.</a:t>
            </a:r>
          </a:p>
        </p:txBody>
      </p:sp>
    </p:spTree>
    <p:extLst>
      <p:ext uri="{BB962C8B-B14F-4D97-AF65-F5344CB8AC3E}">
        <p14:creationId xmlns:p14="http://schemas.microsoft.com/office/powerpoint/2010/main" val="375855540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D5DF3-2DDD-08CF-1482-A487B4409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649" y="867747"/>
            <a:ext cx="8712718" cy="706964"/>
          </a:xfrm>
        </p:spPr>
        <p:txBody>
          <a:bodyPr/>
          <a:lstStyle/>
          <a:p>
            <a:r>
              <a:rPr lang="en-IN" sz="4400" dirty="0">
                <a:latin typeface="Bernard MT Condensed" panose="02050806060905020404" pitchFamily="18" charset="0"/>
              </a:rPr>
              <a:t>What is regenerative medicine?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2ED83A-D1ED-CB8A-5F8A-1F3127AED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649" y="2603500"/>
            <a:ext cx="9899779" cy="3386753"/>
          </a:xfrm>
        </p:spPr>
        <p:txBody>
          <a:bodyPr/>
          <a:lstStyle/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commissioners say in their report that regenerative medicine </a:t>
            </a:r>
            <a:r>
              <a:rPr lang="en-US" sz="2000" b="1" i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“aims to replace or repair human cells, or regenerate tissue or organs to restore normal function.”</a:t>
            </a:r>
          </a:p>
          <a:p>
            <a:pPr algn="l"/>
            <a:endParaRPr lang="en-US" sz="200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emphasis on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“normal function”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sets this approach to medical treatments apart from many commonly used drugs, which tend to treat symptoms but do not address the underlying causes.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003790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E08D2-858B-DF95-AF82-3A083784DFAE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63689" y="2146042"/>
            <a:ext cx="10021077" cy="3806890"/>
          </a:xfrm>
        </p:spPr>
        <p:txBody>
          <a:bodyPr/>
          <a:lstStyle/>
          <a:p>
            <a:pPr algn="l"/>
            <a:r>
              <a:rPr lang="en-US" sz="2000" b="1" i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“Cell therapies and regenerative medicine, with their potential to improve the health of patients, represent a structural shift in healthcare by focusing on the underlying causes of disease by repairing, replacing, or regenerating damaged cells in the body,”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 authors explain.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For example, an individual with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 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type 1 diabetes 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cannot produce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 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insulin</a:t>
            </a:r>
            <a:r>
              <a:rPr lang="en-US" sz="2000" b="0" i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Instead,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daily insulin injections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are required to keep blood sugar levels in check.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3565683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C3F42-1176-9642-F8E5-856405FD174E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147665" y="2258009"/>
            <a:ext cx="9909110" cy="3480318"/>
          </a:xfrm>
        </p:spPr>
        <p:txBody>
          <a:bodyPr>
            <a:normAutofit/>
          </a:bodyPr>
          <a:lstStyle/>
          <a:p>
            <a:r>
              <a:rPr lang="en-US" sz="200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Regenerative medicine treatments</a:t>
            </a:r>
            <a:r>
              <a:rPr lang="en-US" sz="200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tend to be </a:t>
            </a:r>
            <a:r>
              <a:rPr lang="en-US" sz="200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very expensive </a:t>
            </a:r>
            <a:r>
              <a:rPr lang="en-US" sz="200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because they often </a:t>
            </a:r>
            <a:r>
              <a:rPr lang="en-US" sz="200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need special production facilities </a:t>
            </a:r>
            <a:r>
              <a:rPr lang="en-US" sz="200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and </a:t>
            </a:r>
            <a:r>
              <a:rPr lang="en-US" sz="200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highly skilled staff</a:t>
            </a:r>
            <a:r>
              <a:rPr lang="en-US" sz="200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endParaRPr lang="en-US" sz="200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endParaRPr lang="en-US" sz="200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r>
              <a:rPr lang="en-US" sz="200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With health budgets squeezed in many countries, </a:t>
            </a:r>
            <a:r>
              <a:rPr lang="en-US" sz="200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high costs are a barrier </a:t>
            </a:r>
            <a:r>
              <a:rPr lang="en-US" sz="200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to making such therapies a reality.</a:t>
            </a:r>
            <a:endParaRPr lang="en-I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8730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C650E-2B66-31A5-E340-ADB0EC613BF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101012" y="1968759"/>
            <a:ext cx="10049069" cy="3834882"/>
          </a:xfrm>
        </p:spPr>
        <p:txBody>
          <a:bodyPr>
            <a:normAutofit/>
          </a:bodyPr>
          <a:lstStyle/>
          <a:p>
            <a:r>
              <a:rPr lang="en-US" sz="2000" b="1" i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To move regenerative medicine into the realms of mainstream medicine </a:t>
            </a:r>
            <a:r>
              <a:rPr lang="en-US" sz="2000" b="1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</a:t>
            </a:r>
            <a:r>
              <a:rPr lang="en-US" sz="20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better science </a:t>
            </a:r>
            <a:r>
              <a:rPr lang="en-US" sz="2000" b="1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and </a:t>
            </a:r>
            <a:r>
              <a:rPr lang="en-US" sz="20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better regulation </a:t>
            </a:r>
            <a:r>
              <a:rPr lang="en-US" sz="2000" b="1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must be </a:t>
            </a:r>
            <a:r>
              <a:rPr lang="en-US" sz="20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integrated with both innovative manufacturing methods </a:t>
            </a:r>
            <a:r>
              <a:rPr lang="en-US" sz="2000" b="1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that make </a:t>
            </a:r>
            <a:r>
              <a:rPr lang="en-US" sz="20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treatments</a:t>
            </a:r>
            <a:r>
              <a:rPr lang="en-US" sz="2000" b="1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</a:t>
            </a:r>
            <a:r>
              <a:rPr lang="en-US" sz="20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affordable</a:t>
            </a:r>
            <a:r>
              <a:rPr lang="en-US" sz="2000" b="1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and a way to show how they ultimately </a:t>
            </a:r>
            <a:r>
              <a:rPr lang="en-US" sz="20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benefit</a:t>
            </a:r>
            <a:r>
              <a:rPr lang="en-US" sz="2000" b="1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the </a:t>
            </a:r>
            <a:r>
              <a:rPr lang="en-US" sz="20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patient </a:t>
            </a:r>
            <a:r>
              <a:rPr lang="en-US" sz="2000" b="1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and </a:t>
            </a:r>
            <a:r>
              <a:rPr lang="en-US" sz="20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society</a:t>
            </a:r>
            <a:r>
              <a:rPr lang="en-US" sz="2000" b="1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as a whole.</a:t>
            </a:r>
            <a:endParaRPr lang="en-I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153312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6C92E-7262-E342-2CB8-B9F6BC641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838200"/>
            <a:ext cx="8761413" cy="706964"/>
          </a:xfrm>
        </p:spPr>
        <p:txBody>
          <a:bodyPr/>
          <a:lstStyle/>
          <a:p>
            <a:r>
              <a:rPr lang="en-US" sz="5400" b="1" u="sng" dirty="0">
                <a:latin typeface="Bernard MT Condensed" panose="02050806060905020404" pitchFamily="18" charset="0"/>
              </a:rPr>
              <a:t>SUMMARY</a:t>
            </a:r>
            <a:endParaRPr lang="en-IN" sz="5400" b="1" u="sng" dirty="0">
              <a:latin typeface="Bernard MT Condensed" panose="020508060609050204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9A6308-9C47-F2D5-373A-C1F59BEB4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134827"/>
          </a:xfrm>
        </p:spPr>
        <p:txBody>
          <a:bodyPr/>
          <a:lstStyle/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Although scientists need to do much more research before stem cell therapies can become part of regular medical practice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the science around stem cells is developing all the time.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Scientists still conduct embryonic stem cell research,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but research into </a:t>
            </a:r>
            <a:r>
              <a:rPr lang="en-US" sz="2000" b="0" i="0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iPS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cells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could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help reduce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some of the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ethical concerns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around regenerative medicine.</a:t>
            </a: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This could lead to much more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personalized treatment for many conditions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and the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ability to regenerate parts of the human body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053812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38011F8-01C5-DAD3-73EF-BB93A33254E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" y="2503697"/>
            <a:ext cx="12192000" cy="2180269"/>
          </a:xfrm>
        </p:spPr>
        <p:txBody>
          <a:bodyPr/>
          <a:lstStyle/>
          <a:p>
            <a:r>
              <a:rPr lang="en-US" sz="9600" dirty="0">
                <a:solidFill>
                  <a:schemeClr val="accent1">
                    <a:lumMod val="75000"/>
                  </a:schemeClr>
                </a:solidFill>
                <a:latin typeface="Brush Script MT" panose="03060802040406070304" pitchFamily="66" charset="0"/>
              </a:rPr>
              <a:t>         </a:t>
            </a:r>
            <a:r>
              <a:rPr lang="en-US" sz="96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ush Script MT" panose="03060802040406070304" pitchFamily="66" charset="0"/>
              </a:rPr>
              <a:t>Thank you!</a:t>
            </a:r>
            <a:endParaRPr lang="en-IN" sz="9600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ush Script MT" panose="030608020404060703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063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78845-39D9-362C-46ED-197A0071AB7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79713" y="1999130"/>
            <a:ext cx="10154451" cy="3963132"/>
          </a:xfrm>
        </p:spPr>
        <p:txBody>
          <a:bodyPr>
            <a:normAutofit/>
          </a:bodyPr>
          <a:lstStyle/>
          <a:p>
            <a:r>
              <a:rPr lang="en-US" sz="2000" b="1" i="1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Stem cells also have the ability to </a:t>
            </a:r>
            <a:r>
              <a:rPr lang="en-US" sz="2000" b="1" i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repair</a:t>
            </a:r>
            <a:r>
              <a:rPr lang="en-US" sz="2000" b="1" i="1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 damaged cells. </a:t>
            </a:r>
          </a:p>
          <a:p>
            <a:r>
              <a:rPr lang="en-US" sz="2000" b="1" i="1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These cells have </a:t>
            </a:r>
            <a:r>
              <a:rPr lang="en-US" sz="2000" b="1" i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strong healing power</a:t>
            </a:r>
            <a:r>
              <a:rPr lang="en-US" sz="2000" b="1" i="1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. </a:t>
            </a:r>
          </a:p>
          <a:p>
            <a:r>
              <a:rPr lang="en-US" sz="2000" b="1" i="1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They can </a:t>
            </a:r>
            <a:r>
              <a:rPr lang="en-US" sz="2000" b="1" i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evolve </a:t>
            </a:r>
            <a:r>
              <a:rPr lang="en-US" sz="2000" b="1" i="1" dirty="0">
                <a:solidFill>
                  <a:srgbClr val="4444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into any type of cell.</a:t>
            </a:r>
            <a:endParaRPr lang="en-IN" sz="20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8393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B42D1-13E3-A21F-6DB9-701C897B2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019" y="783771"/>
            <a:ext cx="8843347" cy="672926"/>
          </a:xfrm>
        </p:spPr>
        <p:txBody>
          <a:bodyPr/>
          <a:lstStyle/>
          <a:p>
            <a:r>
              <a:rPr lang="en-US" sz="4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nard MT Condensed" panose="02050806060905020404" pitchFamily="18" charset="0"/>
              </a:rPr>
              <a:t>Types of stem cells</a:t>
            </a:r>
            <a:endParaRPr lang="en-IN" sz="44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nard MT Condensed" panose="020508060609050204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1DADE-D015-A0FB-CC79-8CAB60B173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3019" y="2603499"/>
            <a:ext cx="10097004" cy="3555253"/>
          </a:xfrm>
        </p:spPr>
        <p:txBody>
          <a:bodyPr/>
          <a:lstStyle/>
          <a:p>
            <a:pPr marL="0" indent="0" algn="l">
              <a:buNone/>
            </a:pPr>
            <a:endParaRPr lang="en-US" b="1" i="0" dirty="0">
              <a:solidFill>
                <a:srgbClr val="444444"/>
              </a:solidFill>
              <a:effectLst/>
              <a:latin typeface="Poppins" panose="00000500000000000000" pitchFamily="2" charset="0"/>
            </a:endParaRPr>
          </a:p>
          <a:p>
            <a:pPr marL="0" indent="0" algn="l">
              <a:buNone/>
            </a:pPr>
            <a:r>
              <a:rPr lang="en-US" b="1" i="1" dirty="0">
                <a:solidFill>
                  <a:srgbClr val="444444"/>
                </a:solidFill>
                <a:effectLst/>
                <a:latin typeface="Bookman Old Style" panose="02050604050505020204" pitchFamily="18" charset="0"/>
              </a:rPr>
              <a:t>Stem cells are of the following different types:</a:t>
            </a:r>
          </a:p>
          <a:p>
            <a:pPr marL="0" indent="0" algn="l">
              <a:buNone/>
            </a:pPr>
            <a:endParaRPr lang="en-US" b="0" i="0" dirty="0">
              <a:solidFill>
                <a:srgbClr val="444444"/>
              </a:solidFill>
              <a:effectLst/>
              <a:latin typeface="Poppins" panose="00000500000000000000" pitchFamily="2" charset="0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en-US" sz="2400" b="1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Embryonic Stem Cells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b="1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Adult Stem Cells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b="1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Induced Pluripotent Stem Cells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b="1" i="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Mesenchymal stem cells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1692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9F8866-7D6C-7242-3C29-25AB5AB5FD3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26367" y="2151530"/>
            <a:ext cx="10089867" cy="3801402"/>
          </a:xfrm>
        </p:spPr>
        <p:txBody>
          <a:bodyPr/>
          <a:lstStyle/>
          <a:p>
            <a:pPr marL="0" indent="0" algn="l">
              <a:buNone/>
            </a:pPr>
            <a:endParaRPr lang="en-US" b="1" i="0" dirty="0">
              <a:solidFill>
                <a:srgbClr val="231F20"/>
              </a:solidFill>
              <a:effectLst/>
              <a:latin typeface="Proxima Nova"/>
            </a:endParaRPr>
          </a:p>
          <a:p>
            <a:pPr algn="l"/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Researchers 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categorize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 stem cells, according to their </a:t>
            </a:r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potential to differentiate 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into other types of cells.</a:t>
            </a:r>
          </a:p>
          <a:p>
            <a:pPr algn="l"/>
            <a:endParaRPr lang="en-US" sz="2000" b="0" i="0" dirty="0">
              <a:solidFill>
                <a:srgbClr val="231F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  <a:p>
            <a:pPr algn="l"/>
            <a:r>
              <a:rPr lang="en-US" sz="2000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Embryonic stem cells are the most potent</a:t>
            </a:r>
            <a:r>
              <a:rPr lang="en-US" sz="2000" b="0" i="0" dirty="0">
                <a:solidFill>
                  <a:srgbClr val="231F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, as their job is to become every type of cell in the body.</a:t>
            </a:r>
          </a:p>
          <a:p>
            <a:pPr algn="l"/>
            <a:endParaRPr lang="en-US" b="0" i="0" dirty="0">
              <a:solidFill>
                <a:srgbClr val="231F20"/>
              </a:solidFill>
              <a:effectLst/>
              <a:latin typeface="Proxima Nova"/>
            </a:endParaRPr>
          </a:p>
          <a:p>
            <a:pPr marL="0" indent="0" algn="l">
              <a:buNone/>
            </a:pPr>
            <a:endParaRPr lang="en-US" b="0" i="0" dirty="0">
              <a:solidFill>
                <a:srgbClr val="231F20"/>
              </a:solidFill>
              <a:effectLst/>
              <a:latin typeface="Proxima Nova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912936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866</TotalTime>
  <Words>3450</Words>
  <Application>Microsoft Office PowerPoint</Application>
  <PresentationFormat>Widescreen</PresentationFormat>
  <Paragraphs>326</Paragraphs>
  <Slides>65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78" baseType="lpstr">
      <vt:lpstr>Arial</vt:lpstr>
      <vt:lpstr>Bernard MT Condensed</vt:lpstr>
      <vt:lpstr>Blackadder ITC</vt:lpstr>
      <vt:lpstr>Bodoni MT Condensed</vt:lpstr>
      <vt:lpstr>Bookman Old Style</vt:lpstr>
      <vt:lpstr>Brush Script MT</vt:lpstr>
      <vt:lpstr>Century Gothic</vt:lpstr>
      <vt:lpstr>Cooper Black</vt:lpstr>
      <vt:lpstr>Helvetica</vt:lpstr>
      <vt:lpstr>Poppins</vt:lpstr>
      <vt:lpstr>Proxima Nova</vt:lpstr>
      <vt:lpstr>Wingdings 3</vt:lpstr>
      <vt:lpstr>Ion Boardroom</vt:lpstr>
      <vt:lpstr>Stem cells</vt:lpstr>
      <vt:lpstr>Stem cells</vt:lpstr>
      <vt:lpstr>Stem cells: </vt:lpstr>
      <vt:lpstr>  What are stem cells? </vt:lpstr>
      <vt:lpstr>PowerPoint Presentation</vt:lpstr>
      <vt:lpstr>Functions of stem cells</vt:lpstr>
      <vt:lpstr>PowerPoint Presentation</vt:lpstr>
      <vt:lpstr>Types of stem cells</vt:lpstr>
      <vt:lpstr>PowerPoint Presentation</vt:lpstr>
      <vt:lpstr>Embryonic stem cells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embryonic stem cells can be further classified into:</vt:lpstr>
      <vt:lpstr>Totipotent stem cells [Omnipotent cells]</vt:lpstr>
      <vt:lpstr>Pluripotent stem cells</vt:lpstr>
      <vt:lpstr>Multipotent stem cells</vt:lpstr>
      <vt:lpstr>PowerPoint Presentation</vt:lpstr>
      <vt:lpstr>Oligopotent stem cells</vt:lpstr>
      <vt:lpstr>Unipotent stem cells</vt:lpstr>
      <vt:lpstr>PowerPoint Presentation</vt:lpstr>
      <vt:lpstr>Adult stem cells</vt:lpstr>
      <vt:lpstr>PowerPoint Presentation</vt:lpstr>
      <vt:lpstr>PowerPoint Presentation</vt:lpstr>
      <vt:lpstr>PowerPoint Presentation</vt:lpstr>
      <vt:lpstr>PowerPoint Presentation</vt:lpstr>
      <vt:lpstr>Induced pluripotent stem cells[ IPS]</vt:lpstr>
      <vt:lpstr>PowerPoint Presentation</vt:lpstr>
      <vt:lpstr>PowerPoint Presentation</vt:lpstr>
      <vt:lpstr>PowerPoint Presentation</vt:lpstr>
      <vt:lpstr>PowerPoint Presentation</vt:lpstr>
      <vt:lpstr>Mesenchymal stem cells</vt:lpstr>
      <vt:lpstr>PowerPoint Presentation</vt:lpstr>
      <vt:lpstr>What is stem cell therapy?</vt:lpstr>
      <vt:lpstr>uses:</vt:lpstr>
      <vt:lpstr>Applications of stem cells</vt:lpstr>
      <vt:lpstr>Tissue regeneration</vt:lpstr>
      <vt:lpstr>PowerPoint Presentation</vt:lpstr>
      <vt:lpstr>Treatment of cardiovascular disease</vt:lpstr>
      <vt:lpstr>Treatment of brain diseases</vt:lpstr>
      <vt:lpstr>Blood disease treatment</vt:lpstr>
      <vt:lpstr>Cell deficiency therapy</vt:lpstr>
      <vt:lpstr>PowerPoint Presentation</vt:lpstr>
      <vt:lpstr>Donating or harvesting stem cells</vt:lpstr>
      <vt:lpstr>PowerPoint Presentation</vt:lpstr>
      <vt:lpstr>Advantages</vt:lpstr>
      <vt:lpstr>Controversy</vt:lpstr>
      <vt:lpstr>PowerPoint Presentation</vt:lpstr>
      <vt:lpstr>Ethical issues</vt:lpstr>
      <vt:lpstr>PowerPoint Presentation</vt:lpstr>
      <vt:lpstr>Risks and complications</vt:lpstr>
      <vt:lpstr>PowerPoint Presentation</vt:lpstr>
      <vt:lpstr>Complications for donors</vt:lpstr>
      <vt:lpstr>PowerPoint Presentation</vt:lpstr>
      <vt:lpstr>Stem cell therapy and FDA regulation</vt:lpstr>
      <vt:lpstr>Do current stem cell therapies work?</vt:lpstr>
      <vt:lpstr>PowerPoint Presentation</vt:lpstr>
      <vt:lpstr>What is regenerative medicine?</vt:lpstr>
      <vt:lpstr>PowerPoint Presentation</vt:lpstr>
      <vt:lpstr>PowerPoint Presentation</vt:lpstr>
      <vt:lpstr>PowerPoint Presentation</vt:lpstr>
      <vt:lpstr>SUMMARY</vt:lpstr>
      <vt:lpstr>         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Stem cells</dc:title>
  <dc:creator>ptvishnu241@outlook.com</dc:creator>
  <cp:lastModifiedBy>ptvishnu241@outlook.com</cp:lastModifiedBy>
  <cp:revision>6</cp:revision>
  <dcterms:created xsi:type="dcterms:W3CDTF">2023-11-25T03:55:30Z</dcterms:created>
  <dcterms:modified xsi:type="dcterms:W3CDTF">2023-11-26T05:21:08Z</dcterms:modified>
</cp:coreProperties>
</file>

<file path=docProps/thumbnail.jpeg>
</file>